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69" r:id="rId3"/>
    <p:sldId id="270" r:id="rId4"/>
    <p:sldId id="267" r:id="rId5"/>
    <p:sldId id="259" r:id="rId6"/>
    <p:sldId id="273" r:id="rId7"/>
    <p:sldId id="274" r:id="rId8"/>
    <p:sldId id="279" r:id="rId9"/>
    <p:sldId id="278" r:id="rId10"/>
    <p:sldId id="294" r:id="rId11"/>
    <p:sldId id="295" r:id="rId12"/>
    <p:sldId id="277" r:id="rId13"/>
    <p:sldId id="297" r:id="rId14"/>
    <p:sldId id="265" r:id="rId15"/>
    <p:sldId id="276" r:id="rId16"/>
    <p:sldId id="282" r:id="rId17"/>
    <p:sldId id="300" r:id="rId18"/>
    <p:sldId id="260" r:id="rId19"/>
    <p:sldId id="281" r:id="rId20"/>
    <p:sldId id="301" r:id="rId21"/>
    <p:sldId id="284" r:id="rId22"/>
    <p:sldId id="263" r:id="rId23"/>
    <p:sldId id="283" r:id="rId24"/>
    <p:sldId id="302" r:id="rId25"/>
    <p:sldId id="285" r:id="rId26"/>
    <p:sldId id="290" r:id="rId27"/>
    <p:sldId id="287" r:id="rId28"/>
    <p:sldId id="289" r:id="rId29"/>
    <p:sldId id="303" r:id="rId30"/>
    <p:sldId id="304" r:id="rId31"/>
    <p:sldId id="305" r:id="rId32"/>
    <p:sldId id="306" r:id="rId33"/>
    <p:sldId id="307" r:id="rId34"/>
    <p:sldId id="299" r:id="rId35"/>
    <p:sldId id="298"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D5858D-5122-4805-8012-CBEF5775D0FC}" type="datetimeFigureOut">
              <a:rPr lang="en-US" smtClean="0"/>
              <a:t>5/18/2016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67339E-6D5F-443C-BB45-EAA1FCDF8075}" type="slidenum">
              <a:rPr lang="en-US" smtClean="0"/>
              <a:t>‹#›</a:t>
            </a:fld>
            <a:endParaRPr lang="en-US"/>
          </a:p>
        </p:txBody>
      </p:sp>
    </p:spTree>
    <p:extLst>
      <p:ext uri="{BB962C8B-B14F-4D97-AF65-F5344CB8AC3E}">
        <p14:creationId xmlns:p14="http://schemas.microsoft.com/office/powerpoint/2010/main" val="69085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1</a:t>
            </a:fld>
            <a:endParaRPr lang="en-US"/>
          </a:p>
        </p:txBody>
      </p:sp>
    </p:spTree>
    <p:extLst>
      <p:ext uri="{BB962C8B-B14F-4D97-AF65-F5344CB8AC3E}">
        <p14:creationId xmlns:p14="http://schemas.microsoft.com/office/powerpoint/2010/main" val="3469448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nucleotide sequence –  containing a start codon, a long string of triplet codons, and a stop codon – is called an </a:t>
            </a:r>
            <a:r>
              <a:rPr lang="en-US" dirty="0" smtClean="0">
                <a:solidFill>
                  <a:srgbClr val="C00000"/>
                </a:solidFill>
              </a:rPr>
              <a:t>open reading frame (ORF). </a:t>
            </a:r>
          </a:p>
          <a:p>
            <a:r>
              <a:rPr lang="en-US" dirty="0" smtClean="0"/>
              <a:t>Genes in prokaryotes, such as bacteria, usually consist of ORFs bounded by start and stop codons. Some eukaryotic genes are simple ORFs that can be identified by the location of the start and stop codons. However, most eukaryotic genes contain noncoding sequences that confound the search for ORFs, so other gene features need to be considered.</a:t>
            </a:r>
          </a:p>
          <a:p>
            <a:r>
              <a:rPr lang="en-US" dirty="0" smtClean="0"/>
              <a:t>TRANSCRIPTION begins with the 5' UTR and ends with the 3' UTR, but TRANSLATION begins  with the start codon (ATG), and ends with a stop codon (TAA, TAG, or TGA).</a:t>
            </a:r>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19</a:t>
            </a:fld>
            <a:endParaRPr lang="en-US"/>
          </a:p>
        </p:txBody>
      </p:sp>
    </p:spTree>
    <p:extLst>
      <p:ext uri="{BB962C8B-B14F-4D97-AF65-F5344CB8AC3E}">
        <p14:creationId xmlns:p14="http://schemas.microsoft.com/office/powerpoint/2010/main" val="4143881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Across eukaryotes, most introns start with GU and/or end with AG, sequences represented in DNA by GT and AG. Because of their </a:t>
            </a:r>
            <a:r>
              <a:rPr lang="en-US" dirty="0" err="1" smtClean="0"/>
              <a:t>commonoccurrence</a:t>
            </a:r>
            <a:r>
              <a:rPr lang="en-US" dirty="0" smtClean="0"/>
              <a:t>, splice sites that adhere to the GT or AG schemata are called "canonical" splice </a:t>
            </a:r>
            <a:r>
              <a:rPr lang="en-US" dirty="0" err="1" smtClean="0"/>
              <a:t>sites.However</a:t>
            </a:r>
            <a:r>
              <a:rPr lang="en-US" dirty="0" smtClean="0"/>
              <a:t>, since the GT and AG di-nucleotides are common in DNA, merely searching for GT and AG will turn up many false exons, as well as a </a:t>
            </a:r>
            <a:r>
              <a:rPr lang="en-US" dirty="0" err="1" smtClean="0"/>
              <a:t>fewreal</a:t>
            </a:r>
            <a:r>
              <a:rPr lang="en-US" dirty="0" smtClean="0"/>
              <a:t> ones. Clearly, a different search scheme is needed. Computer programs that search for introns first look for GTs and AGs. A matrix is then used to score the surrounding nucleotides of the consensus sequence. For example, a GT followed by A or G would score much higher than a GT followed by a T or C</a:t>
            </a:r>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21</a:t>
            </a:fld>
            <a:endParaRPr lang="en-US"/>
          </a:p>
        </p:txBody>
      </p:sp>
    </p:spTree>
    <p:extLst>
      <p:ext uri="{BB962C8B-B14F-4D97-AF65-F5344CB8AC3E}">
        <p14:creationId xmlns:p14="http://schemas.microsoft.com/office/powerpoint/2010/main" val="1225893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Promoters are DNA sequences located in the 5' region adjacent to the transcriptional start site. RNA polymerase and accessory proteins (transcription factors) bind to the promoter to initiate production of an mRNA transcript. Interactions of proteins at the promoter regulate gene activity by activating or repressing </a:t>
            </a:r>
            <a:r>
              <a:rPr lang="en-US" dirty="0" err="1" smtClean="0"/>
              <a:t>transcription.Scientists</a:t>
            </a:r>
            <a:r>
              <a:rPr lang="en-US" dirty="0" smtClean="0"/>
              <a:t> have identified promoter sequences that act as binding sites for RNA polymerase and a variety of transcription factors.</a:t>
            </a:r>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23</a:t>
            </a:fld>
            <a:endParaRPr lang="en-US"/>
          </a:p>
        </p:txBody>
      </p:sp>
    </p:spTree>
    <p:extLst>
      <p:ext uri="{BB962C8B-B14F-4D97-AF65-F5344CB8AC3E}">
        <p14:creationId xmlns:p14="http://schemas.microsoft.com/office/powerpoint/2010/main" val="984931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24</a:t>
            </a:fld>
            <a:endParaRPr lang="en-US"/>
          </a:p>
        </p:txBody>
      </p:sp>
    </p:spTree>
    <p:extLst>
      <p:ext uri="{BB962C8B-B14F-4D97-AF65-F5344CB8AC3E}">
        <p14:creationId xmlns:p14="http://schemas.microsoft.com/office/powerpoint/2010/main" val="592990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Three Prime </a:t>
            </a:r>
            <a:r>
              <a:rPr lang="en-US" sz="1200" b="1" kern="1200" dirty="0" err="1" smtClean="0">
                <a:solidFill>
                  <a:schemeClr val="tx1"/>
                </a:solidFill>
                <a:effectLst/>
                <a:latin typeface="+mn-lt"/>
                <a:ea typeface="+mn-ea"/>
                <a:cs typeface="+mn-cs"/>
              </a:rPr>
              <a:t>Untranslated</a:t>
            </a:r>
            <a:r>
              <a:rPr lang="en-US" sz="1200" b="1" kern="1200" dirty="0" smtClean="0">
                <a:solidFill>
                  <a:schemeClr val="tx1"/>
                </a:solidFill>
                <a:effectLst/>
                <a:latin typeface="+mn-lt"/>
                <a:ea typeface="+mn-ea"/>
                <a:cs typeface="+mn-cs"/>
              </a:rPr>
              <a:t> Region (3’UTR)</a:t>
            </a:r>
            <a:r>
              <a:rPr lang="en-US" sz="1200" kern="1200" dirty="0" smtClean="0">
                <a:solidFill>
                  <a:schemeClr val="tx1"/>
                </a:solidFill>
                <a:effectLst/>
                <a:latin typeface="+mn-lt"/>
                <a:ea typeface="+mn-ea"/>
                <a:cs typeface="+mn-cs"/>
              </a:rPr>
              <a:t> is the region of DNA after the stop codon in a gene.  Once it is transcribed, a </a:t>
            </a:r>
            <a:r>
              <a:rPr lang="en-US" sz="1200" kern="1200" dirty="0" err="1" smtClean="0">
                <a:solidFill>
                  <a:schemeClr val="tx1"/>
                </a:solidFill>
                <a:effectLst/>
                <a:latin typeface="+mn-lt"/>
                <a:ea typeface="+mn-ea"/>
                <a:cs typeface="+mn-cs"/>
              </a:rPr>
              <a:t>polyA</a:t>
            </a:r>
            <a:r>
              <a:rPr lang="en-US" sz="1200" kern="1200" dirty="0" smtClean="0">
                <a:solidFill>
                  <a:schemeClr val="tx1"/>
                </a:solidFill>
                <a:effectLst/>
                <a:latin typeface="+mn-lt"/>
                <a:ea typeface="+mn-ea"/>
                <a:cs typeface="+mn-cs"/>
              </a:rPr>
              <a:t> tail is added that helps to stabilize the mRNA.  These regions sometimes have binding sites to microRNAs that, when present, signal the mRNA for break down.</a:t>
            </a:r>
          </a:p>
          <a:p>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25</a:t>
            </a:fld>
            <a:endParaRPr lang="en-US"/>
          </a:p>
        </p:txBody>
      </p:sp>
    </p:spTree>
    <p:extLst>
      <p:ext uri="{BB962C8B-B14F-4D97-AF65-F5344CB8AC3E}">
        <p14:creationId xmlns:p14="http://schemas.microsoft.com/office/powerpoint/2010/main" val="35767324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β-globin </a:t>
            </a:r>
          </a:p>
          <a:p>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27</a:t>
            </a:fld>
            <a:endParaRPr lang="en-US"/>
          </a:p>
        </p:txBody>
      </p:sp>
    </p:spTree>
    <p:extLst>
      <p:ext uri="{BB962C8B-B14F-4D97-AF65-F5344CB8AC3E}">
        <p14:creationId xmlns:p14="http://schemas.microsoft.com/office/powerpoint/2010/main" val="4150028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Assessment</a:t>
            </a:r>
          </a:p>
          <a:p>
            <a:r>
              <a:rPr lang="en-US" sz="1200" kern="1200" dirty="0" smtClean="0">
                <a:solidFill>
                  <a:schemeClr val="tx1"/>
                </a:solidFill>
                <a:effectLst/>
                <a:latin typeface="+mn-lt"/>
                <a:ea typeface="+mn-ea"/>
                <a:cs typeface="+mn-cs"/>
              </a:rPr>
              <a:t>The following is the nucleotide sequence of the human </a:t>
            </a:r>
            <a:r>
              <a:rPr lang="en-US" sz="1200" i="1" kern="1200" dirty="0" smtClean="0">
                <a:solidFill>
                  <a:schemeClr val="tx1"/>
                </a:solidFill>
                <a:effectLst/>
                <a:latin typeface="+mn-lt"/>
                <a:ea typeface="+mn-ea"/>
                <a:cs typeface="+mn-cs"/>
              </a:rPr>
              <a:t>b</a:t>
            </a:r>
            <a:r>
              <a:rPr lang="en-US" sz="1200" kern="1200" dirty="0" smtClean="0">
                <a:solidFill>
                  <a:schemeClr val="tx1"/>
                </a:solidFill>
                <a:effectLst/>
                <a:latin typeface="+mn-lt"/>
                <a:ea typeface="+mn-ea"/>
                <a:cs typeface="+mn-cs"/>
              </a:rPr>
              <a:t>-globin gene.  Gene regions are indicated as follows:  </a:t>
            </a:r>
            <a:r>
              <a:rPr lang="en-US" sz="1200" kern="1200" dirty="0" err="1" smtClean="0">
                <a:solidFill>
                  <a:schemeClr val="tx1"/>
                </a:solidFill>
                <a:effectLst/>
                <a:latin typeface="+mn-lt"/>
                <a:ea typeface="+mn-ea"/>
                <a:cs typeface="+mn-cs"/>
              </a:rPr>
              <a:t>Untranscribed</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Transcribed but not translated</a:t>
            </a:r>
            <a:r>
              <a:rPr lang="en-US" sz="1200" kern="1200" dirty="0" smtClean="0">
                <a:solidFill>
                  <a:schemeClr val="tx1"/>
                </a:solidFill>
                <a:effectLst/>
                <a:latin typeface="+mn-lt"/>
                <a:ea typeface="+mn-ea"/>
                <a:cs typeface="+mn-cs"/>
              </a:rPr>
              <a:t>, </a:t>
            </a:r>
            <a:r>
              <a:rPr lang="en-US" sz="1200" u="sng" kern="1200" dirty="0" smtClean="0">
                <a:solidFill>
                  <a:srgbClr val="C00000"/>
                </a:solidFill>
                <a:effectLst/>
                <a:latin typeface="+mn-lt"/>
                <a:ea typeface="+mn-ea"/>
                <a:cs typeface="+mn-cs"/>
              </a:rPr>
              <a:t>Transcribed and Translated (red)</a:t>
            </a:r>
            <a:r>
              <a:rPr lang="en-US" sz="1200" kern="1200" dirty="0" smtClean="0">
                <a:solidFill>
                  <a:srgbClr val="C00000"/>
                </a:solidFill>
                <a:effectLst/>
                <a:latin typeface="+mn-lt"/>
                <a:ea typeface="+mn-ea"/>
                <a:cs typeface="+mn-cs"/>
              </a:rPr>
              <a: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Conserved Sequence.  </a:t>
            </a:r>
            <a:r>
              <a:rPr lang="en-US" sz="1200" kern="1200" dirty="0" smtClean="0">
                <a:solidFill>
                  <a:schemeClr val="tx1"/>
                </a:solidFill>
                <a:effectLst/>
                <a:latin typeface="+mn-lt"/>
                <a:ea typeface="+mn-ea"/>
                <a:cs typeface="+mn-cs"/>
              </a:rPr>
              <a:t>Nucleotide positions in the DNA are shown in the right hand margin.</a:t>
            </a:r>
          </a:p>
          <a:p>
            <a:r>
              <a:rPr lang="en-US" sz="1200" b="1" kern="1200" dirty="0" smtClean="0">
                <a:solidFill>
                  <a:schemeClr val="tx1"/>
                </a:solidFill>
                <a:effectLst/>
                <a:latin typeface="+mn-lt"/>
                <a:ea typeface="+mn-ea"/>
                <a:cs typeface="+mn-cs"/>
              </a:rPr>
              <a:t>Assessment</a:t>
            </a:r>
          </a:p>
          <a:p>
            <a:r>
              <a:rPr lang="en-US" sz="1200" kern="1200" dirty="0" smtClean="0">
                <a:solidFill>
                  <a:schemeClr val="tx1"/>
                </a:solidFill>
                <a:effectLst/>
                <a:latin typeface="+mn-lt"/>
                <a:ea typeface="+mn-ea"/>
                <a:cs typeface="+mn-cs"/>
              </a:rPr>
              <a:t>The following is the nucleotide sequence of the human </a:t>
            </a:r>
            <a:r>
              <a:rPr lang="en-US" sz="1200" i="1" kern="1200" dirty="0" smtClean="0">
                <a:solidFill>
                  <a:schemeClr val="tx1"/>
                </a:solidFill>
                <a:effectLst/>
                <a:latin typeface="+mn-lt"/>
                <a:ea typeface="+mn-ea"/>
                <a:cs typeface="+mn-cs"/>
              </a:rPr>
              <a:t>b</a:t>
            </a:r>
            <a:r>
              <a:rPr lang="en-US" sz="1200" kern="1200" dirty="0" smtClean="0">
                <a:solidFill>
                  <a:schemeClr val="tx1"/>
                </a:solidFill>
                <a:effectLst/>
                <a:latin typeface="+mn-lt"/>
                <a:ea typeface="+mn-ea"/>
                <a:cs typeface="+mn-cs"/>
              </a:rPr>
              <a:t>-globin gene.  Gene regions are indicated as follows:  </a:t>
            </a:r>
            <a:r>
              <a:rPr lang="en-US" sz="1200" kern="1200" dirty="0" err="1" smtClean="0">
                <a:solidFill>
                  <a:schemeClr val="tx1"/>
                </a:solidFill>
                <a:effectLst/>
                <a:latin typeface="+mn-lt"/>
                <a:ea typeface="+mn-ea"/>
                <a:cs typeface="+mn-cs"/>
              </a:rPr>
              <a:t>Untranscribed</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Transcribed but not translated</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rPr>
              <a:t>Transcribed and Translated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Conserved Sequence.  </a:t>
            </a:r>
            <a:r>
              <a:rPr lang="en-US" sz="1200" kern="1200" dirty="0" smtClean="0">
                <a:solidFill>
                  <a:schemeClr val="tx1"/>
                </a:solidFill>
                <a:effectLst/>
                <a:latin typeface="+mn-lt"/>
                <a:ea typeface="+mn-ea"/>
                <a:cs typeface="+mn-cs"/>
              </a:rPr>
              <a:t>Nucleotide positions in the DNA are shown in the right hand margin.</a:t>
            </a:r>
          </a:p>
          <a:p>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28</a:t>
            </a:fld>
            <a:endParaRPr lang="en-US"/>
          </a:p>
        </p:txBody>
      </p:sp>
    </p:spTree>
    <p:extLst>
      <p:ext uri="{BB962C8B-B14F-4D97-AF65-F5344CB8AC3E}">
        <p14:creationId xmlns:p14="http://schemas.microsoft.com/office/powerpoint/2010/main" val="1315258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Slide 9</a:t>
            </a:r>
          </a:p>
        </p:txBody>
      </p:sp>
      <p:sp>
        <p:nvSpPr>
          <p:cNvPr id="4" name="Slide Number Placeholder 3"/>
          <p:cNvSpPr>
            <a:spLocks noGrp="1"/>
          </p:cNvSpPr>
          <p:nvPr>
            <p:ph type="sldNum" sz="quarter" idx="5"/>
          </p:nvPr>
        </p:nvSpPr>
        <p:spPr/>
        <p:txBody>
          <a:bodyPr/>
          <a:lstStyle/>
          <a:p>
            <a:pPr>
              <a:defRPr/>
            </a:pPr>
            <a:fld id="{78C1336B-CF48-4A8B-9E3A-61D168539D4C}" type="slidenum">
              <a:rPr lang="en-US" smtClean="0"/>
              <a:pPr>
                <a:defRPr/>
              </a:pPr>
              <a:t>29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Slide 10</a:t>
            </a:r>
          </a:p>
        </p:txBody>
      </p:sp>
      <p:sp>
        <p:nvSpPr>
          <p:cNvPr id="4" name="Slide Number Placeholder 3"/>
          <p:cNvSpPr>
            <a:spLocks noGrp="1"/>
          </p:cNvSpPr>
          <p:nvPr>
            <p:ph type="sldNum" sz="quarter" idx="5"/>
          </p:nvPr>
        </p:nvSpPr>
        <p:spPr/>
        <p:txBody>
          <a:bodyPr/>
          <a:lstStyle/>
          <a:p>
            <a:pPr>
              <a:defRPr/>
            </a:pPr>
            <a:fld id="{B5085E48-A2CA-49AC-B71A-0DA3B2FC0BEA}" type="slidenum">
              <a:rPr lang="en-US" smtClean="0"/>
              <a:pPr>
                <a:defRPr/>
              </a:pPr>
              <a:t>30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Slide 11</a:t>
            </a:r>
          </a:p>
        </p:txBody>
      </p:sp>
      <p:sp>
        <p:nvSpPr>
          <p:cNvPr id="4" name="Slide Number Placeholder 3"/>
          <p:cNvSpPr>
            <a:spLocks noGrp="1"/>
          </p:cNvSpPr>
          <p:nvPr>
            <p:ph type="sldNum" sz="quarter" idx="5"/>
          </p:nvPr>
        </p:nvSpPr>
        <p:spPr/>
        <p:txBody>
          <a:bodyPr/>
          <a:lstStyle/>
          <a:p>
            <a:pPr>
              <a:defRPr/>
            </a:pPr>
            <a:fld id="{6EE1A312-1C90-4F95-9961-AD717F0B9BCE}" type="slidenum">
              <a:rPr lang="en-US" smtClean="0"/>
              <a:pPr>
                <a:defRPr/>
              </a:pPr>
              <a:t>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β-globin </a:t>
            </a:r>
          </a:p>
          <a:p>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2</a:t>
            </a:fld>
            <a:endParaRPr lang="en-US"/>
          </a:p>
        </p:txBody>
      </p:sp>
    </p:spTree>
    <p:extLst>
      <p:ext uri="{BB962C8B-B14F-4D97-AF65-F5344CB8AC3E}">
        <p14:creationId xmlns:p14="http://schemas.microsoft.com/office/powerpoint/2010/main" val="41500281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Slide 12</a:t>
            </a:r>
          </a:p>
        </p:txBody>
      </p:sp>
      <p:sp>
        <p:nvSpPr>
          <p:cNvPr id="4" name="Slide Number Placeholder 3"/>
          <p:cNvSpPr>
            <a:spLocks noGrp="1"/>
          </p:cNvSpPr>
          <p:nvPr>
            <p:ph type="sldNum" sz="quarter" idx="5"/>
          </p:nvPr>
        </p:nvSpPr>
        <p:spPr/>
        <p:txBody>
          <a:bodyPr/>
          <a:lstStyle/>
          <a:p>
            <a:pPr>
              <a:defRPr/>
            </a:pPr>
            <a:fld id="{FBCC75D0-B3FA-4472-BB5C-E8F03D4A7FCC}" type="slidenum">
              <a:rPr lang="en-US" smtClean="0"/>
              <a:pPr>
                <a:defRPr/>
              </a:pPr>
              <a:t>32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Slide 13</a:t>
            </a:r>
          </a:p>
        </p:txBody>
      </p:sp>
      <p:sp>
        <p:nvSpPr>
          <p:cNvPr id="4" name="Slide Number Placeholder 3"/>
          <p:cNvSpPr>
            <a:spLocks noGrp="1"/>
          </p:cNvSpPr>
          <p:nvPr>
            <p:ph type="sldNum" sz="quarter" idx="5"/>
          </p:nvPr>
        </p:nvSpPr>
        <p:spPr/>
        <p:txBody>
          <a:bodyPr/>
          <a:lstStyle/>
          <a:p>
            <a:pPr>
              <a:defRPr/>
            </a:pPr>
            <a:fld id="{7928B64C-161B-4AE8-95EB-8C7FFA1294F2}" type="slidenum">
              <a:rPr lang="en-US" smtClean="0"/>
              <a:pPr>
                <a:defRPr/>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1. RNA polymerase transcribes DNA to make messenger RNA (mRNA). 2. The mRNA sequence (dark red strand) is complementary to the DNA sequence (blue strand). 3. On ribosomes, transfer RNA (</a:t>
            </a:r>
            <a:r>
              <a:rPr lang="en-US" sz="1200" b="0" i="0" kern="1200" dirty="0" err="1" smtClean="0">
                <a:solidFill>
                  <a:schemeClr val="tx1"/>
                </a:solidFill>
                <a:effectLst/>
                <a:latin typeface="+mn-lt"/>
                <a:ea typeface="+mn-ea"/>
                <a:cs typeface="+mn-cs"/>
              </a:rPr>
              <a:t>tRNA</a:t>
            </a:r>
            <a:r>
              <a:rPr lang="en-US" sz="1200" b="0" i="0" kern="1200" dirty="0" smtClean="0">
                <a:solidFill>
                  <a:schemeClr val="tx1"/>
                </a:solidFill>
                <a:effectLst/>
                <a:latin typeface="+mn-lt"/>
                <a:ea typeface="+mn-ea"/>
                <a:cs typeface="+mn-cs"/>
              </a:rPr>
              <a:t>) helps convert mRNA into protein. 4. Amino acids link up to make a protein</a:t>
            </a:r>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5</a:t>
            </a:fld>
            <a:endParaRPr lang="en-US"/>
          </a:p>
        </p:txBody>
      </p:sp>
    </p:spTree>
    <p:extLst>
      <p:ext uri="{BB962C8B-B14F-4D97-AF65-F5344CB8AC3E}">
        <p14:creationId xmlns:p14="http://schemas.microsoft.com/office/powerpoint/2010/main" val="3004107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the nucleotide ratios in DNA – whether genic or </a:t>
            </a:r>
            <a:r>
              <a:rPr lang="en-US" dirty="0" err="1" smtClean="0"/>
              <a:t>intergenic</a:t>
            </a:r>
            <a:r>
              <a:rPr lang="en-US" dirty="0" smtClean="0"/>
              <a:t> – show a non-random pattern. This provides evidence that the whole genome, not just genes, has been subjected to evolutionary selection.</a:t>
            </a:r>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10</a:t>
            </a:fld>
            <a:endParaRPr lang="en-US"/>
          </a:p>
        </p:txBody>
      </p:sp>
    </p:spTree>
    <p:extLst>
      <p:ext uri="{BB962C8B-B14F-4D97-AF65-F5344CB8AC3E}">
        <p14:creationId xmlns:p14="http://schemas.microsoft.com/office/powerpoint/2010/main" val="310634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C00000"/>
                </a:solidFill>
              </a:rPr>
              <a:t>The proportions for the different nucleotides vary between genic and </a:t>
            </a:r>
            <a:r>
              <a:rPr lang="en-US" dirty="0" err="1" smtClean="0">
                <a:solidFill>
                  <a:srgbClr val="C00000"/>
                </a:solidFill>
              </a:rPr>
              <a:t>intergenic</a:t>
            </a:r>
            <a:r>
              <a:rPr lang="en-US" dirty="0" smtClean="0">
                <a:solidFill>
                  <a:srgbClr val="C00000"/>
                </a:solidFill>
              </a:rPr>
              <a:t> DNA.</a:t>
            </a:r>
          </a:p>
          <a:p>
            <a:r>
              <a:rPr lang="en-US" dirty="0" smtClean="0">
                <a:solidFill>
                  <a:srgbClr val="C00000"/>
                </a:solidFill>
              </a:rPr>
              <a:t>The ratios of different nucleotide pairs vary greatly between genic and </a:t>
            </a:r>
            <a:r>
              <a:rPr lang="en-US" dirty="0" err="1" smtClean="0">
                <a:solidFill>
                  <a:srgbClr val="C00000"/>
                </a:solidFill>
              </a:rPr>
              <a:t>intergenic</a:t>
            </a:r>
            <a:r>
              <a:rPr lang="en-US" dirty="0" smtClean="0">
                <a:solidFill>
                  <a:srgbClr val="C00000"/>
                </a:solidFill>
              </a:rPr>
              <a:t> </a:t>
            </a:r>
            <a:r>
              <a:rPr lang="en-US" dirty="0" err="1" smtClean="0">
                <a:solidFill>
                  <a:srgbClr val="C00000"/>
                </a:solidFill>
              </a:rPr>
              <a:t>DNA.Look</a:t>
            </a:r>
            <a:r>
              <a:rPr lang="en-US" dirty="0" smtClean="0">
                <a:solidFill>
                  <a:srgbClr val="C00000"/>
                </a:solidFill>
              </a:rPr>
              <a:t> closely at the charts of frequencies of nucleotide pairs, and try the comparison with a different set of genic and </a:t>
            </a:r>
            <a:r>
              <a:rPr lang="en-US" dirty="0" err="1" smtClean="0">
                <a:solidFill>
                  <a:srgbClr val="C00000"/>
                </a:solidFill>
              </a:rPr>
              <a:t>intergenic</a:t>
            </a:r>
            <a:r>
              <a:rPr lang="en-US" dirty="0" smtClean="0">
                <a:solidFill>
                  <a:srgbClr val="C00000"/>
                </a:solidFill>
              </a:rPr>
              <a:t> </a:t>
            </a:r>
            <a:r>
              <a:rPr lang="en-US" dirty="0" err="1" smtClean="0">
                <a:solidFill>
                  <a:srgbClr val="C00000"/>
                </a:solidFill>
              </a:rPr>
              <a:t>sequences.What</a:t>
            </a:r>
            <a:r>
              <a:rPr lang="en-US" dirty="0" smtClean="0">
                <a:solidFill>
                  <a:srgbClr val="C00000"/>
                </a:solidFill>
              </a:rPr>
              <a:t> single rule could a computer use to identify gene-rich regions of the human genome? </a:t>
            </a:r>
          </a:p>
          <a:p>
            <a:r>
              <a:rPr lang="en-US" dirty="0" smtClean="0">
                <a:solidFill>
                  <a:srgbClr val="C00000"/>
                </a:solidFill>
              </a:rPr>
              <a:t>Search for regions with elevated G and C (GC) content, particularly high frequency of the CG </a:t>
            </a:r>
            <a:r>
              <a:rPr lang="en-US" dirty="0" err="1" smtClean="0">
                <a:solidFill>
                  <a:srgbClr val="C00000"/>
                </a:solidFill>
              </a:rPr>
              <a:t>dinucleotide.Gene</a:t>
            </a:r>
            <a:r>
              <a:rPr lang="en-US" dirty="0" smtClean="0">
                <a:solidFill>
                  <a:srgbClr val="C00000"/>
                </a:solidFill>
              </a:rPr>
              <a:t> density, in fact, increases with GC content. This represents  the lowest recognizable level of organization of the human genome – perhaps a remnant of early selection events in the evolution of genes.  The CG dinucleotide is notably depleted in </a:t>
            </a:r>
            <a:r>
              <a:rPr lang="en-US" dirty="0" err="1" smtClean="0">
                <a:solidFill>
                  <a:srgbClr val="C00000"/>
                </a:solidFill>
              </a:rPr>
              <a:t>intergenic</a:t>
            </a:r>
            <a:r>
              <a:rPr lang="en-US" dirty="0" smtClean="0">
                <a:solidFill>
                  <a:srgbClr val="C00000"/>
                </a:solidFill>
              </a:rPr>
              <a:t> regions and enriched in genic regions. CG "islands," are often associated with sequences that regulate gene transcription.</a:t>
            </a:r>
            <a:endParaRPr lang="en-US" dirty="0">
              <a:solidFill>
                <a:srgbClr val="C00000"/>
              </a:solidFill>
            </a:endParaRPr>
          </a:p>
        </p:txBody>
      </p:sp>
      <p:sp>
        <p:nvSpPr>
          <p:cNvPr id="4" name="Slide Number Placeholder 3"/>
          <p:cNvSpPr>
            <a:spLocks noGrp="1"/>
          </p:cNvSpPr>
          <p:nvPr>
            <p:ph type="sldNum" sz="quarter" idx="10"/>
          </p:nvPr>
        </p:nvSpPr>
        <p:spPr/>
        <p:txBody>
          <a:bodyPr/>
          <a:lstStyle/>
          <a:p>
            <a:fld id="{5667339E-6D5F-443C-BB45-EAA1FCDF8075}" type="slidenum">
              <a:rPr lang="en-US" smtClean="0"/>
              <a:t>11</a:t>
            </a:fld>
            <a:endParaRPr lang="en-US"/>
          </a:p>
        </p:txBody>
      </p:sp>
    </p:spTree>
    <p:extLst>
      <p:ext uri="{BB962C8B-B14F-4D97-AF65-F5344CB8AC3E}">
        <p14:creationId xmlns:p14="http://schemas.microsoft.com/office/powerpoint/2010/main" val="310634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Repeats can be low</a:t>
            </a:r>
            <a:r>
              <a:rPr lang="en-US" baseline="0" dirty="0" smtClean="0"/>
              <a:t> complexity (as shown in the example)  or transposable elements such as viruses (also LINES – long interspersed nuclear elements or SINE )  which were incorporated into the DNA.   Human genome may consist of 47% of repeats.  </a:t>
            </a:r>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12</a:t>
            </a:fld>
            <a:endParaRPr lang="en-US"/>
          </a:p>
        </p:txBody>
      </p:sp>
    </p:spTree>
    <p:extLst>
      <p:ext uri="{BB962C8B-B14F-4D97-AF65-F5344CB8AC3E}">
        <p14:creationId xmlns:p14="http://schemas.microsoft.com/office/powerpoint/2010/main" val="4270801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proteins begin with the amino acid methionine (MET), so the MET codon is considered the "start" codon.</a:t>
            </a:r>
          </a:p>
          <a:p>
            <a:r>
              <a:rPr lang="en-US" dirty="0" smtClean="0"/>
              <a:t>The stop codons UAA, UAG, and UGA, corresponding to the DNA sequences TAA, TAG, and TGA, can be searched for as the end of a protein coding sequence.</a:t>
            </a:r>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15</a:t>
            </a:fld>
            <a:endParaRPr lang="en-US"/>
          </a:p>
        </p:txBody>
      </p:sp>
    </p:spTree>
    <p:extLst>
      <p:ext uri="{BB962C8B-B14F-4D97-AF65-F5344CB8AC3E}">
        <p14:creationId xmlns:p14="http://schemas.microsoft.com/office/powerpoint/2010/main" val="1889359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a start codon, successive codons in a gene sequence are "read" three nucleotides at a time, until a stop codon is encountered.  However, the codons in any DNA sequence can be "read" in three different ways, depending on whether one starts at the first nucleotide position, the second or third. Each of these different ways is referred to as a reading frame (RF).</a:t>
            </a:r>
          </a:p>
          <a:p>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16</a:t>
            </a:fld>
            <a:endParaRPr lang="en-US"/>
          </a:p>
        </p:txBody>
      </p:sp>
    </p:spTree>
    <p:extLst>
      <p:ext uri="{BB962C8B-B14F-4D97-AF65-F5344CB8AC3E}">
        <p14:creationId xmlns:p14="http://schemas.microsoft.com/office/powerpoint/2010/main" val="167707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Genes in most more complex organisms have 3-8 exons with a few dozen to a few thousand nucleotides. During transcription,  the entire gene is copied into pre-mRNA, which includes exons and introns. </a:t>
            </a:r>
          </a:p>
          <a:p>
            <a:r>
              <a:rPr lang="en-US" sz="1200" dirty="0" smtClean="0"/>
              <a:t>(nuclear RNA or pre-mRNA) </a:t>
            </a:r>
          </a:p>
          <a:p>
            <a:r>
              <a:rPr lang="en-US" sz="1200" dirty="0" smtClean="0"/>
              <a:t>During the process of RNA splicing, introns are removed and exons are joined to form a contiguous coding sequence, which is now ready for translation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5667339E-6D5F-443C-BB45-EAA1FCDF8075}" type="slidenum">
              <a:rPr lang="en-US" smtClean="0"/>
              <a:t>18</a:t>
            </a:fld>
            <a:endParaRPr lang="en-US"/>
          </a:p>
        </p:txBody>
      </p:sp>
    </p:spTree>
    <p:extLst>
      <p:ext uri="{BB962C8B-B14F-4D97-AF65-F5344CB8AC3E}">
        <p14:creationId xmlns:p14="http://schemas.microsoft.com/office/powerpoint/2010/main" val="1225893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E101D3-90CA-4EF2-9C98-CE220F95F657}"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C6F0-0654-44C9-B991-18EE75803D2A}"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E101D3-90CA-4EF2-9C98-CE220F95F657}"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C6F0-0654-44C9-B991-18EE75803D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E101D3-90CA-4EF2-9C98-CE220F95F657}"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C6F0-0654-44C9-B991-18EE75803D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E101D3-90CA-4EF2-9C98-CE220F95F657}"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C6F0-0654-44C9-B991-18EE75803D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E101D3-90CA-4EF2-9C98-CE220F95F657}"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C6F0-0654-44C9-B991-18EE75803D2A}"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101D3-90CA-4EF2-9C98-CE220F95F657}"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EC6F0-0654-44C9-B991-18EE75803D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E101D3-90CA-4EF2-9C98-CE220F95F657}" type="datetimeFigureOut">
              <a:rPr lang="en-US" smtClean="0"/>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BEC6F0-0654-44C9-B991-18EE75803D2A}"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E101D3-90CA-4EF2-9C98-CE220F95F657}" type="datetimeFigureOut">
              <a:rPr lang="en-US" smtClean="0"/>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BEC6F0-0654-44C9-B991-18EE75803D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E101D3-90CA-4EF2-9C98-CE220F95F657}" type="datetimeFigureOut">
              <a:rPr lang="en-US" smtClean="0"/>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BEC6F0-0654-44C9-B991-18EE75803D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E101D3-90CA-4EF2-9C98-CE220F95F657}"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EC6F0-0654-44C9-B991-18EE75803D2A}"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E101D3-90CA-4EF2-9C98-CE220F95F657}"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EC6F0-0654-44C9-B991-18EE75803D2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CE101D3-90CA-4EF2-9C98-CE220F95F657}" type="datetimeFigureOut">
              <a:rPr lang="en-US" smtClean="0"/>
              <a:t>5/18/2016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6BEC6F0-0654-44C9-B991-18EE75803D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dnai.org/geneboy/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dnai.org/geneboy/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hyperlink" Target="http://www.yourgenome.org/facts/how-do-you-identify-the-genes-in-a-genome" TargetMode="External"/><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www.dnalc.org/view/16938-3D-Animation-of-RNA-Splicing.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dnasubway.iplantcollaborativ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www.dnai.org/geneboy/index.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www.bing.com/images/search?q=from+genes+to+proteins+picture&amp;view=detailv2&amp;&amp;id=51A72BCF8E72399DA11DC8175F689DFE6CE48EEA&amp;selectedIndex=0&amp;ccid=X79lbERQ&amp;simid=608015843658435650&amp;thid=OIP.M5fbf656c4450147a727301441be9ec17o0" TargetMode="External"/><Relationship Id="rId2" Type="http://schemas.openxmlformats.org/officeDocument/2006/relationships/image" Target="../media/image14.jpeg"/><Relationship Id="rId1" Type="http://schemas.openxmlformats.org/officeDocument/2006/relationships/slideLayout" Target="../slideLayouts/slideLayout7.xml"/><Relationship Id="rId5" Type="http://schemas.openxmlformats.org/officeDocument/2006/relationships/image" Target="../media/image16.gif"/><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hhmi.org/biointeractive/dna-transcription-basic-detail" TargetMode="External"/><Relationship Id="rId2" Type="http://schemas.openxmlformats.org/officeDocument/2006/relationships/hyperlink" Target="http://www.dnai.org/a/index.html" TargetMode="External"/><Relationship Id="rId1" Type="http://schemas.openxmlformats.org/officeDocument/2006/relationships/slideLayout" Target="../slideLayouts/slideLayout2.xml"/><Relationship Id="rId4" Type="http://schemas.openxmlformats.org/officeDocument/2006/relationships/hyperlink" Target="https://www.youtube.com/watch?v=nHM4UUVHPQM"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dnai.org/geneboy/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Gene annotation</a:t>
            </a:r>
            <a:r>
              <a:rPr lang="en-US" dirty="0" smtClean="0"/>
              <a:t/>
            </a:r>
            <a:br>
              <a:rPr lang="en-US" dirty="0" smtClean="0"/>
            </a:br>
            <a:endParaRPr lang="en-US" sz="4800" dirty="0">
              <a:solidFill>
                <a:srgbClr val="002060"/>
              </a:solidFill>
            </a:endParaRPr>
          </a:p>
        </p:txBody>
      </p:sp>
      <p:sp>
        <p:nvSpPr>
          <p:cNvPr id="3" name="Subtitle 2"/>
          <p:cNvSpPr>
            <a:spLocks noGrp="1"/>
          </p:cNvSpPr>
          <p:nvPr>
            <p:ph type="subTitle" idx="1"/>
          </p:nvPr>
        </p:nvSpPr>
        <p:spPr>
          <a:xfrm>
            <a:off x="381000" y="3429000"/>
            <a:ext cx="5791200" cy="1752600"/>
          </a:xfrm>
        </p:spPr>
        <p:txBody>
          <a:bodyPr>
            <a:normAutofit/>
          </a:bodyPr>
          <a:lstStyle/>
          <a:p>
            <a:r>
              <a:rPr lang="en-US" sz="3600" dirty="0" smtClean="0"/>
              <a:t>How do you identify genes </a:t>
            </a:r>
          </a:p>
          <a:p>
            <a:r>
              <a:rPr lang="en-US" sz="3600" dirty="0" smtClean="0"/>
              <a:t>in a DNA sequence? </a:t>
            </a:r>
            <a:endParaRPr lang="en-US" sz="3600" dirty="0"/>
          </a:p>
        </p:txBody>
      </p:sp>
      <p:pic>
        <p:nvPicPr>
          <p:cNvPr id="1026" name="Picture 2" descr="http://www.plantgdb.org/tutorial/annotatemodule/images/frontpag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200400"/>
            <a:ext cx="285750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1786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Meaningful Sequence?  </a:t>
            </a:r>
            <a:endParaRPr lang="en-US" dirty="0"/>
          </a:p>
        </p:txBody>
      </p:sp>
      <p:sp>
        <p:nvSpPr>
          <p:cNvPr id="3" name="Content Placeholder 2"/>
          <p:cNvSpPr>
            <a:spLocks noGrp="1"/>
          </p:cNvSpPr>
          <p:nvPr>
            <p:ph idx="1"/>
          </p:nvPr>
        </p:nvSpPr>
        <p:spPr/>
        <p:txBody>
          <a:bodyPr/>
          <a:lstStyle/>
          <a:p>
            <a:r>
              <a:rPr lang="en-US" dirty="0" err="1" smtClean="0">
                <a:hlinkClick r:id="rId3"/>
              </a:rPr>
              <a:t>GeneBoy</a:t>
            </a:r>
            <a:r>
              <a:rPr lang="en-US" dirty="0" smtClean="0">
                <a:hlinkClick r:id=""/>
              </a:rPr>
              <a:t>:  </a:t>
            </a:r>
          </a:p>
          <a:p>
            <a:r>
              <a:rPr lang="en-US" dirty="0" smtClean="0">
                <a:hlinkClick r:id=""/>
              </a:rPr>
              <a:t>http</a:t>
            </a:r>
            <a:r>
              <a:rPr lang="en-US" dirty="0">
                <a:hlinkClick r:id="rId3"/>
              </a:rPr>
              <a:t>://</a:t>
            </a:r>
            <a:r>
              <a:rPr lang="en-US" dirty="0" smtClean="0">
                <a:hlinkClick r:id="rId3"/>
              </a:rPr>
              <a:t>www.dnai.org/geneboy/index.html</a:t>
            </a:r>
            <a:endParaRPr lang="en-US" dirty="0" smtClean="0"/>
          </a:p>
          <a:p>
            <a:pPr algn="ctr"/>
            <a:r>
              <a:rPr lang="en-US" dirty="0" smtClean="0"/>
              <a:t>Comparisons </a:t>
            </a:r>
          </a:p>
          <a:p>
            <a:endParaRPr lang="en-US" dirty="0"/>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450501395"/>
              </p:ext>
            </p:extLst>
          </p:nvPr>
        </p:nvGraphicFramePr>
        <p:xfrm>
          <a:off x="533400" y="3124200"/>
          <a:ext cx="7924800" cy="2489200"/>
        </p:xfrm>
        <a:graphic>
          <a:graphicData uri="http://schemas.openxmlformats.org/drawingml/2006/table">
            <a:tbl>
              <a:tblPr firstRow="1" bandRow="1">
                <a:tableStyleId>{5C22544A-7EE6-4342-B048-85BDC9FD1C3A}</a:tableStyleId>
              </a:tblPr>
              <a:tblGrid>
                <a:gridCol w="792480"/>
                <a:gridCol w="1931670"/>
                <a:gridCol w="2806700"/>
                <a:gridCol w="2393950"/>
              </a:tblGrid>
              <a:tr h="142240">
                <a:tc>
                  <a:txBody>
                    <a:bodyPr/>
                    <a:lstStyle/>
                    <a:p>
                      <a:endParaRPr lang="en-US" dirty="0"/>
                    </a:p>
                  </a:txBody>
                  <a:tcPr/>
                </a:tc>
                <a:tc>
                  <a:txBody>
                    <a:bodyPr/>
                    <a:lstStyle/>
                    <a:p>
                      <a:r>
                        <a:rPr lang="en-US" dirty="0" smtClean="0"/>
                        <a:t>Sequences </a:t>
                      </a:r>
                      <a:endParaRPr lang="en-US" dirty="0"/>
                    </a:p>
                  </a:txBody>
                  <a:tcPr/>
                </a:tc>
                <a:tc>
                  <a:txBody>
                    <a:bodyPr/>
                    <a:lstStyle/>
                    <a:p>
                      <a:r>
                        <a:rPr lang="en-US" dirty="0" smtClean="0"/>
                        <a:t>Operations </a:t>
                      </a:r>
                      <a:endParaRPr lang="en-US" dirty="0"/>
                    </a:p>
                  </a:txBody>
                  <a:tcPr/>
                </a:tc>
                <a:tc>
                  <a:txBody>
                    <a:bodyPr/>
                    <a:lstStyle/>
                    <a:p>
                      <a:r>
                        <a:rPr lang="en-US" dirty="0" smtClean="0"/>
                        <a:t>Panel </a:t>
                      </a:r>
                      <a:endParaRPr lang="en-US" dirty="0"/>
                    </a:p>
                  </a:txBody>
                  <a:tcPr/>
                </a:tc>
              </a:tr>
              <a:tr h="370840">
                <a:tc>
                  <a:txBody>
                    <a:bodyPr/>
                    <a:lstStyle/>
                    <a:p>
                      <a:r>
                        <a:rPr lang="en-US" dirty="0" smtClean="0"/>
                        <a:t>1. </a:t>
                      </a:r>
                      <a:endParaRPr lang="en-US" dirty="0"/>
                    </a:p>
                  </a:txBody>
                  <a:tcPr/>
                </a:tc>
                <a:tc>
                  <a:txBody>
                    <a:bodyPr/>
                    <a:lstStyle/>
                    <a:p>
                      <a:r>
                        <a:rPr lang="en-US" dirty="0" smtClean="0"/>
                        <a:t>Random 1</a:t>
                      </a:r>
                      <a:endParaRPr lang="en-US" dirty="0"/>
                    </a:p>
                  </a:txBody>
                  <a:tcPr/>
                </a:tc>
                <a:tc>
                  <a:txBody>
                    <a:bodyPr/>
                    <a:lstStyle/>
                    <a:p>
                      <a:r>
                        <a:rPr lang="en-US" dirty="0" smtClean="0"/>
                        <a:t>Analyze Composition </a:t>
                      </a:r>
                      <a:endParaRPr lang="en-US" dirty="0"/>
                    </a:p>
                  </a:txBody>
                  <a:tcPr/>
                </a:tc>
                <a:tc>
                  <a:txBody>
                    <a:bodyPr/>
                    <a:lstStyle/>
                    <a:p>
                      <a:r>
                        <a:rPr lang="en-US" dirty="0" smtClean="0"/>
                        <a:t>Pairs*</a:t>
                      </a:r>
                      <a:r>
                        <a:rPr lang="en-US" baseline="0" dirty="0" smtClean="0"/>
                        <a:t> -   chart - clone</a:t>
                      </a:r>
                      <a:endParaRPr lang="en-US" dirty="0"/>
                    </a:p>
                  </a:txBody>
                  <a:tcPr/>
                </a:tc>
              </a:tr>
              <a:tr h="370840">
                <a:tc>
                  <a:txBody>
                    <a:bodyPr/>
                    <a:lstStyle/>
                    <a:p>
                      <a:endParaRPr lang="en-US" dirty="0"/>
                    </a:p>
                  </a:txBody>
                  <a:tcPr/>
                </a:tc>
                <a:tc>
                  <a:txBody>
                    <a:bodyPr/>
                    <a:lstStyle/>
                    <a:p>
                      <a:r>
                        <a:rPr lang="en-US" dirty="0" smtClean="0"/>
                        <a:t>Genic</a:t>
                      </a:r>
                      <a:r>
                        <a:rPr lang="en-US" baseline="0" dirty="0" smtClean="0"/>
                        <a:t> 1 </a:t>
                      </a:r>
                      <a:endParaRPr lang="en-US" dirty="0"/>
                    </a:p>
                  </a:txBody>
                  <a:tcPr/>
                </a:tc>
                <a:tc>
                  <a:txBody>
                    <a:bodyPr/>
                    <a:lstStyle/>
                    <a:p>
                      <a:r>
                        <a:rPr lang="en-US" dirty="0" smtClean="0"/>
                        <a:t>Analyze Composition</a:t>
                      </a:r>
                      <a:r>
                        <a:rPr lang="en-US" baseline="0" dirty="0" smtClean="0"/>
                        <a:t> </a:t>
                      </a:r>
                      <a:endParaRPr lang="en-US" dirty="0"/>
                    </a:p>
                  </a:txBody>
                  <a:tcPr/>
                </a:tc>
                <a:tc>
                  <a:txBody>
                    <a:bodyPr/>
                    <a:lstStyle/>
                    <a:p>
                      <a:r>
                        <a:rPr lang="en-US" dirty="0" smtClean="0"/>
                        <a:t>Pairs* - </a:t>
                      </a:r>
                      <a:r>
                        <a:rPr lang="en-US" baseline="0" dirty="0" smtClean="0"/>
                        <a:t>  chart</a:t>
                      </a:r>
                      <a:endParaRPr lang="en-US" dirty="0"/>
                    </a:p>
                  </a:txBody>
                  <a:tcPr/>
                </a:tc>
              </a:tr>
              <a:tr h="370840">
                <a:tc gridSpan="4">
                  <a:txBody>
                    <a:bodyPr/>
                    <a:lstStyle/>
                    <a:p>
                      <a:endParaRPr lang="en-US" dirty="0" smtClean="0"/>
                    </a:p>
                    <a:p>
                      <a:pPr algn="r"/>
                      <a:r>
                        <a:rPr lang="en-US" dirty="0" smtClean="0"/>
                        <a:t>*  Also try singles &amp; triplets</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2.</a:t>
                      </a:r>
                      <a:endParaRPr lang="en-US" dirty="0"/>
                    </a:p>
                  </a:txBody>
                  <a:tcPr/>
                </a:tc>
                <a:tc>
                  <a:txBody>
                    <a:bodyPr/>
                    <a:lstStyle/>
                    <a:p>
                      <a:r>
                        <a:rPr lang="en-US" dirty="0" err="1" smtClean="0"/>
                        <a:t>Intergenic</a:t>
                      </a:r>
                      <a:r>
                        <a:rPr lang="en-US" dirty="0" smtClean="0"/>
                        <a:t> 1</a:t>
                      </a:r>
                      <a:endParaRPr lang="en-US" dirty="0"/>
                    </a:p>
                  </a:txBody>
                  <a:tcPr/>
                </a:tc>
                <a:tc>
                  <a:txBody>
                    <a:bodyPr/>
                    <a:lstStyle/>
                    <a:p>
                      <a:r>
                        <a:rPr lang="en-US" dirty="0" smtClean="0"/>
                        <a:t>Analyze</a:t>
                      </a:r>
                      <a:r>
                        <a:rPr lang="en-US" baseline="0" dirty="0" smtClean="0"/>
                        <a:t> Composition </a:t>
                      </a:r>
                      <a:endParaRPr lang="en-US" dirty="0"/>
                    </a:p>
                  </a:txBody>
                  <a:tcPr/>
                </a:tc>
                <a:tc>
                  <a:txBody>
                    <a:bodyPr/>
                    <a:lstStyle/>
                    <a:p>
                      <a:r>
                        <a:rPr lang="en-US" dirty="0" smtClean="0"/>
                        <a:t>Pairs</a:t>
                      </a:r>
                      <a:r>
                        <a:rPr lang="en-US" baseline="0" dirty="0" smtClean="0"/>
                        <a:t> – chart - clone</a:t>
                      </a:r>
                      <a:endParaRPr lang="en-US" dirty="0"/>
                    </a:p>
                  </a:txBody>
                  <a:tcPr/>
                </a:tc>
              </a:tr>
              <a:tr h="370840">
                <a:tc>
                  <a:txBody>
                    <a:bodyPr/>
                    <a:lstStyle/>
                    <a:p>
                      <a:endParaRPr lang="en-US" dirty="0"/>
                    </a:p>
                  </a:txBody>
                  <a:tcPr/>
                </a:tc>
                <a:tc>
                  <a:txBody>
                    <a:bodyPr/>
                    <a:lstStyle/>
                    <a:p>
                      <a:r>
                        <a:rPr lang="en-US" dirty="0" smtClean="0"/>
                        <a:t>Random 2</a:t>
                      </a:r>
                      <a:endParaRPr lang="en-US" dirty="0"/>
                    </a:p>
                  </a:txBody>
                  <a:tcPr/>
                </a:tc>
                <a:tc>
                  <a:txBody>
                    <a:bodyPr/>
                    <a:lstStyle/>
                    <a:p>
                      <a:r>
                        <a:rPr lang="en-US" dirty="0" smtClean="0"/>
                        <a:t>Analyze Composition </a:t>
                      </a:r>
                      <a:endParaRPr lang="en-US" dirty="0"/>
                    </a:p>
                  </a:txBody>
                  <a:tcPr/>
                </a:tc>
                <a:tc>
                  <a:txBody>
                    <a:bodyPr/>
                    <a:lstStyle/>
                    <a:p>
                      <a:r>
                        <a:rPr lang="en-US" dirty="0" smtClean="0"/>
                        <a:t>Pairs – chart</a:t>
                      </a:r>
                      <a:endParaRPr lang="en-US" dirty="0"/>
                    </a:p>
                  </a:txBody>
                  <a:tcPr/>
                </a:tc>
              </a:tr>
            </a:tbl>
          </a:graphicData>
        </a:graphic>
      </p:graphicFrame>
    </p:spTree>
    <p:extLst>
      <p:ext uri="{BB962C8B-B14F-4D97-AF65-F5344CB8AC3E}">
        <p14:creationId xmlns:p14="http://schemas.microsoft.com/office/powerpoint/2010/main" val="38513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Meaningful Sequence?  </a:t>
            </a:r>
            <a:endParaRPr lang="en-US" dirty="0"/>
          </a:p>
        </p:txBody>
      </p:sp>
      <p:sp>
        <p:nvSpPr>
          <p:cNvPr id="3" name="Content Placeholder 2"/>
          <p:cNvSpPr>
            <a:spLocks noGrp="1"/>
          </p:cNvSpPr>
          <p:nvPr>
            <p:ph idx="1"/>
          </p:nvPr>
        </p:nvSpPr>
        <p:spPr/>
        <p:txBody>
          <a:bodyPr/>
          <a:lstStyle/>
          <a:p>
            <a:r>
              <a:rPr lang="en-US" dirty="0" err="1" smtClean="0">
                <a:hlinkClick r:id="rId3"/>
              </a:rPr>
              <a:t>GeneBoy</a:t>
            </a:r>
            <a:r>
              <a:rPr lang="en-US" dirty="0" smtClean="0">
                <a:hlinkClick r:id=""/>
              </a:rPr>
              <a:t>:  </a:t>
            </a:r>
          </a:p>
          <a:p>
            <a:r>
              <a:rPr lang="en-US" dirty="0" smtClean="0">
                <a:hlinkClick r:id=""/>
              </a:rPr>
              <a:t>http</a:t>
            </a:r>
            <a:r>
              <a:rPr lang="en-US" dirty="0">
                <a:hlinkClick r:id="rId3"/>
              </a:rPr>
              <a:t>://</a:t>
            </a:r>
            <a:r>
              <a:rPr lang="en-US" dirty="0" smtClean="0">
                <a:hlinkClick r:id="rId3"/>
              </a:rPr>
              <a:t>www.dnai.org/geneboy/index.html</a:t>
            </a:r>
            <a:endParaRPr lang="en-US" dirty="0" smtClean="0"/>
          </a:p>
          <a:p>
            <a:pPr lvl="1" algn="ctr"/>
            <a:r>
              <a:rPr lang="en-US" dirty="0" smtClean="0"/>
              <a:t>Comparisons </a:t>
            </a:r>
          </a:p>
          <a:p>
            <a:endParaRPr lang="en-US" dirty="0"/>
          </a:p>
          <a:p>
            <a:endParaRPr lang="en-US" dirty="0"/>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467669065"/>
              </p:ext>
            </p:extLst>
          </p:nvPr>
        </p:nvGraphicFramePr>
        <p:xfrm>
          <a:off x="609600" y="3048000"/>
          <a:ext cx="7924800" cy="2225040"/>
        </p:xfrm>
        <a:graphic>
          <a:graphicData uri="http://schemas.openxmlformats.org/drawingml/2006/table">
            <a:tbl>
              <a:tblPr firstRow="1" bandRow="1">
                <a:tableStyleId>{5C22544A-7EE6-4342-B048-85BDC9FD1C3A}</a:tableStyleId>
              </a:tblPr>
              <a:tblGrid>
                <a:gridCol w="792480"/>
                <a:gridCol w="1931670"/>
                <a:gridCol w="2806700"/>
                <a:gridCol w="2393950"/>
              </a:tblGrid>
              <a:tr h="370840">
                <a:tc>
                  <a:txBody>
                    <a:bodyPr/>
                    <a:lstStyle/>
                    <a:p>
                      <a:endParaRPr lang="en-US" dirty="0"/>
                    </a:p>
                  </a:txBody>
                  <a:tcPr/>
                </a:tc>
                <a:tc>
                  <a:txBody>
                    <a:bodyPr/>
                    <a:lstStyle/>
                    <a:p>
                      <a:r>
                        <a:rPr lang="en-US" dirty="0" smtClean="0"/>
                        <a:t>Sequences </a:t>
                      </a:r>
                      <a:endParaRPr lang="en-US" dirty="0"/>
                    </a:p>
                  </a:txBody>
                  <a:tcPr/>
                </a:tc>
                <a:tc>
                  <a:txBody>
                    <a:bodyPr/>
                    <a:lstStyle/>
                    <a:p>
                      <a:r>
                        <a:rPr lang="en-US" dirty="0" smtClean="0"/>
                        <a:t>Operations </a:t>
                      </a:r>
                      <a:endParaRPr lang="en-US" dirty="0"/>
                    </a:p>
                  </a:txBody>
                  <a:tcPr/>
                </a:tc>
                <a:tc>
                  <a:txBody>
                    <a:bodyPr/>
                    <a:lstStyle/>
                    <a:p>
                      <a:r>
                        <a:rPr lang="en-US" dirty="0" smtClean="0"/>
                        <a:t>Panel </a:t>
                      </a:r>
                      <a:endParaRPr lang="en-US" dirty="0"/>
                    </a:p>
                  </a:txBody>
                  <a:tcPr/>
                </a:tc>
              </a:tr>
              <a:tr h="370840">
                <a:tc>
                  <a:txBody>
                    <a:bodyPr/>
                    <a:lstStyle/>
                    <a:p>
                      <a:r>
                        <a:rPr lang="en-US" dirty="0" smtClean="0"/>
                        <a:t> 3.</a:t>
                      </a:r>
                      <a:r>
                        <a:rPr lang="en-US" baseline="0" dirty="0" smtClean="0"/>
                        <a:t> </a:t>
                      </a:r>
                      <a:endParaRPr lang="en-US" dirty="0"/>
                    </a:p>
                  </a:txBody>
                  <a:tcPr/>
                </a:tc>
                <a:tc>
                  <a:txBody>
                    <a:bodyPr/>
                    <a:lstStyle/>
                    <a:p>
                      <a:r>
                        <a:rPr lang="en-US" dirty="0" smtClean="0"/>
                        <a:t>Genic 2</a:t>
                      </a:r>
                      <a:endParaRPr lang="en-US" dirty="0"/>
                    </a:p>
                  </a:txBody>
                  <a:tcPr/>
                </a:tc>
                <a:tc>
                  <a:txBody>
                    <a:bodyPr/>
                    <a:lstStyle/>
                    <a:p>
                      <a:r>
                        <a:rPr lang="en-US" dirty="0" smtClean="0"/>
                        <a:t>Analyze Operations </a:t>
                      </a:r>
                      <a:endParaRPr lang="en-US" dirty="0"/>
                    </a:p>
                  </a:txBody>
                  <a:tcPr/>
                </a:tc>
                <a:tc>
                  <a:txBody>
                    <a:bodyPr/>
                    <a:lstStyle/>
                    <a:p>
                      <a:r>
                        <a:rPr lang="en-US" dirty="0" smtClean="0"/>
                        <a:t>Single– chart - clone</a:t>
                      </a:r>
                      <a:endParaRPr lang="en-US" dirty="0"/>
                    </a:p>
                  </a:txBody>
                  <a:tcPr/>
                </a:tc>
              </a:tr>
              <a:tr h="370840">
                <a:tc>
                  <a:txBody>
                    <a:bodyPr/>
                    <a:lstStyle/>
                    <a:p>
                      <a:r>
                        <a:rPr lang="en-US" dirty="0" smtClean="0"/>
                        <a:t> </a:t>
                      </a:r>
                      <a:endParaRPr lang="en-US" dirty="0"/>
                    </a:p>
                  </a:txBody>
                  <a:tcPr/>
                </a:tc>
                <a:tc>
                  <a:txBody>
                    <a:bodyPr/>
                    <a:lstStyle/>
                    <a:p>
                      <a:r>
                        <a:rPr lang="en-US" dirty="0" err="1" smtClean="0"/>
                        <a:t>Intergenic</a:t>
                      </a:r>
                      <a:r>
                        <a:rPr lang="en-US" dirty="0" smtClean="0"/>
                        <a:t> 2</a:t>
                      </a:r>
                      <a:endParaRPr lang="en-US" dirty="0"/>
                    </a:p>
                  </a:txBody>
                  <a:tcPr/>
                </a:tc>
                <a:tc>
                  <a:txBody>
                    <a:bodyPr/>
                    <a:lstStyle/>
                    <a:p>
                      <a:r>
                        <a:rPr lang="en-US" dirty="0" smtClean="0"/>
                        <a:t>Analyze Operations </a:t>
                      </a:r>
                      <a:endParaRPr lang="en-US" dirty="0"/>
                    </a:p>
                  </a:txBody>
                  <a:tcPr/>
                </a:tc>
                <a:tc>
                  <a:txBody>
                    <a:bodyPr/>
                    <a:lstStyle/>
                    <a:p>
                      <a:r>
                        <a:rPr lang="en-US" dirty="0" smtClean="0"/>
                        <a:t>Single</a:t>
                      </a:r>
                      <a:r>
                        <a:rPr lang="en-US" baseline="0" dirty="0" smtClean="0"/>
                        <a:t> </a:t>
                      </a:r>
                      <a:r>
                        <a:rPr lang="en-US" dirty="0" smtClean="0"/>
                        <a:t>– chart </a:t>
                      </a:r>
                      <a:endParaRPr lang="en-US" dirty="0"/>
                    </a:p>
                  </a:txBody>
                  <a:tcPr/>
                </a:tc>
              </a:tr>
              <a:tr h="370840">
                <a:tc gridSpan="4">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 4. </a:t>
                      </a:r>
                      <a:endParaRPr lang="en-US" dirty="0"/>
                    </a:p>
                  </a:txBody>
                  <a:tcPr/>
                </a:tc>
                <a:tc>
                  <a:txBody>
                    <a:bodyPr/>
                    <a:lstStyle/>
                    <a:p>
                      <a:r>
                        <a:rPr lang="en-US" dirty="0" smtClean="0"/>
                        <a:t>Genic 2</a:t>
                      </a:r>
                      <a:endParaRPr lang="en-US" dirty="0"/>
                    </a:p>
                  </a:txBody>
                  <a:tcPr/>
                </a:tc>
                <a:tc>
                  <a:txBody>
                    <a:bodyPr/>
                    <a:lstStyle/>
                    <a:p>
                      <a:r>
                        <a:rPr lang="en-US" dirty="0" smtClean="0"/>
                        <a:t>Analyze Operations </a:t>
                      </a:r>
                      <a:endParaRPr lang="en-US" dirty="0"/>
                    </a:p>
                  </a:txBody>
                  <a:tcPr/>
                </a:tc>
                <a:tc>
                  <a:txBody>
                    <a:bodyPr/>
                    <a:lstStyle/>
                    <a:p>
                      <a:r>
                        <a:rPr lang="en-US" dirty="0" smtClean="0"/>
                        <a:t>Pair</a:t>
                      </a:r>
                      <a:r>
                        <a:rPr lang="en-US" baseline="0" dirty="0" smtClean="0"/>
                        <a:t> </a:t>
                      </a:r>
                      <a:r>
                        <a:rPr lang="en-US" dirty="0" smtClean="0"/>
                        <a:t>– chart - clone</a:t>
                      </a:r>
                      <a:endParaRPr lang="en-US" dirty="0"/>
                    </a:p>
                  </a:txBody>
                  <a:tcPr/>
                </a:tc>
              </a:tr>
              <a:tr h="370840">
                <a:tc>
                  <a:txBody>
                    <a:bodyPr/>
                    <a:lstStyle/>
                    <a:p>
                      <a:r>
                        <a:rPr lang="en-US" dirty="0" smtClean="0"/>
                        <a:t> </a:t>
                      </a:r>
                      <a:endParaRPr lang="en-US" dirty="0"/>
                    </a:p>
                  </a:txBody>
                  <a:tcPr/>
                </a:tc>
                <a:tc>
                  <a:txBody>
                    <a:bodyPr/>
                    <a:lstStyle/>
                    <a:p>
                      <a:r>
                        <a:rPr lang="en-US" dirty="0" err="1" smtClean="0"/>
                        <a:t>Intergenic</a:t>
                      </a:r>
                      <a:r>
                        <a:rPr lang="en-US" dirty="0" smtClean="0"/>
                        <a:t> 2</a:t>
                      </a:r>
                      <a:endParaRPr lang="en-US" dirty="0"/>
                    </a:p>
                  </a:txBody>
                  <a:tcPr/>
                </a:tc>
                <a:tc>
                  <a:txBody>
                    <a:bodyPr/>
                    <a:lstStyle/>
                    <a:p>
                      <a:r>
                        <a:rPr lang="en-US" dirty="0" smtClean="0"/>
                        <a:t>Analyze Operations </a:t>
                      </a:r>
                      <a:endParaRPr lang="en-US" dirty="0"/>
                    </a:p>
                  </a:txBody>
                  <a:tcPr/>
                </a:tc>
                <a:tc>
                  <a:txBody>
                    <a:bodyPr/>
                    <a:lstStyle/>
                    <a:p>
                      <a:r>
                        <a:rPr lang="en-US" dirty="0" smtClean="0"/>
                        <a:t>Pair – chart </a:t>
                      </a:r>
                      <a:endParaRPr lang="en-US" dirty="0"/>
                    </a:p>
                  </a:txBody>
                  <a:tcPr/>
                </a:tc>
              </a:tr>
            </a:tbl>
          </a:graphicData>
        </a:graphic>
      </p:graphicFrame>
      <p:sp>
        <p:nvSpPr>
          <p:cNvPr id="5" name="TextBox 4"/>
          <p:cNvSpPr txBox="1"/>
          <p:nvPr/>
        </p:nvSpPr>
        <p:spPr>
          <a:xfrm>
            <a:off x="609600" y="5638800"/>
            <a:ext cx="7924800" cy="830997"/>
          </a:xfrm>
          <a:prstGeom prst="rect">
            <a:avLst/>
          </a:prstGeom>
          <a:noFill/>
        </p:spPr>
        <p:txBody>
          <a:bodyPr wrap="square" rtlCol="0">
            <a:spAutoFit/>
          </a:bodyPr>
          <a:lstStyle/>
          <a:p>
            <a:r>
              <a:rPr lang="en-US" sz="2400" dirty="0">
                <a:solidFill>
                  <a:srgbClr val="C00000"/>
                </a:solidFill>
              </a:rPr>
              <a:t>What single rule could a computer use to identify gene-rich regions of the human genome? </a:t>
            </a:r>
          </a:p>
        </p:txBody>
      </p:sp>
    </p:spTree>
    <p:extLst>
      <p:ext uri="{BB962C8B-B14F-4D97-AF65-F5344CB8AC3E}">
        <p14:creationId xmlns:p14="http://schemas.microsoft.com/office/powerpoint/2010/main" val="839880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err="1" smtClean="0"/>
              <a:t>Intergenic</a:t>
            </a:r>
            <a:r>
              <a:rPr lang="en-US" dirty="0" smtClean="0"/>
              <a:t> DNA: Abundance of repeats</a:t>
            </a:r>
            <a:endParaRPr lang="en-US" dirty="0"/>
          </a:p>
        </p:txBody>
      </p:sp>
      <p:sp>
        <p:nvSpPr>
          <p:cNvPr id="4" name="Content Placeholder 3"/>
          <p:cNvSpPr>
            <a:spLocks noGrp="1"/>
          </p:cNvSpPr>
          <p:nvPr>
            <p:ph idx="1"/>
          </p:nvPr>
        </p:nvSpPr>
        <p:spPr/>
        <p:txBody>
          <a:bodyPr/>
          <a:lstStyle/>
          <a:p>
            <a:r>
              <a:rPr lang="en-US" dirty="0"/>
              <a:t>Example:   </a:t>
            </a:r>
            <a:r>
              <a:rPr lang="en-US" sz="3200" b="1" dirty="0" smtClean="0">
                <a:solidFill>
                  <a:srgbClr val="C00000"/>
                </a:solidFill>
              </a:rPr>
              <a:t>TATATATATATATATATATATATATATATATA</a:t>
            </a:r>
          </a:p>
          <a:p>
            <a:endParaRPr lang="en-US" sz="3200" dirty="0"/>
          </a:p>
          <a:p>
            <a:r>
              <a:rPr lang="en-US" sz="3200" dirty="0" smtClean="0"/>
              <a:t>Abundance of repeats in DNA (eukaryotes)</a:t>
            </a:r>
          </a:p>
          <a:p>
            <a:pPr lvl="1"/>
            <a:r>
              <a:rPr lang="en-US" sz="2800" dirty="0" smtClean="0"/>
              <a:t>2 – 6 nucleotides long </a:t>
            </a:r>
          </a:p>
          <a:p>
            <a:pPr lvl="1"/>
            <a:r>
              <a:rPr lang="en-US" sz="2800" dirty="0" smtClean="0"/>
              <a:t>Dozen to several hundred repeats </a:t>
            </a:r>
          </a:p>
          <a:p>
            <a:pPr lvl="1"/>
            <a:endParaRPr lang="en-US" sz="2800" dirty="0"/>
          </a:p>
          <a:p>
            <a:r>
              <a:rPr lang="en-US" sz="3200" dirty="0" smtClean="0"/>
              <a:t>Mask:   Replace with “N”  or </a:t>
            </a:r>
            <a:r>
              <a:rPr lang="en-US" sz="2800" dirty="0" smtClean="0"/>
              <a:t>use small </a:t>
            </a:r>
            <a:r>
              <a:rPr lang="en-US" sz="2800" dirty="0" err="1" smtClean="0"/>
              <a:t>a,t,c,g</a:t>
            </a:r>
            <a:endParaRPr lang="en-US" sz="2800" dirty="0"/>
          </a:p>
        </p:txBody>
      </p:sp>
    </p:spTree>
    <p:extLst>
      <p:ext uri="{BB962C8B-B14F-4D97-AF65-F5344CB8AC3E}">
        <p14:creationId xmlns:p14="http://schemas.microsoft.com/office/powerpoint/2010/main" val="1736483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0"/>
            <a:ext cx="9144000" cy="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5076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777777"/>
                </a:solidFill>
                <a:effectLst/>
                <a:latin typeface="Arial" pitchFamily="34" charset="0"/>
                <a:cs typeface="Arial" pitchFamily="34" charset="0"/>
              </a:rPr>
              <a:t>Add to Favorites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8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12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8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15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777777"/>
                </a:solidFill>
                <a:effectLst/>
                <a:latin typeface="Arial" pitchFamily="34" charset="0"/>
                <a:cs typeface="Arial" pitchFamily="34" charset="0"/>
              </a:rPr>
              <a:t>Image may be subject to copyright. Learn more.</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390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777777"/>
              </a:solidFill>
              <a:effectLst/>
              <a:latin typeface="Arial" pitchFamily="34" charset="0"/>
              <a:cs typeface="Arial" pitchFamily="34" charset="0"/>
            </a:endParaRPr>
          </a:p>
        </p:txBody>
      </p:sp>
      <p:pic>
        <p:nvPicPr>
          <p:cNvPr id="3074" name="Picture 2" descr="https://www.bing.com/rms/rms%20answers%20Multimedia%20detail$chevron_down/ic/9b7cc751/e8b6ae9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 y="-4000500"/>
            <a:ext cx="133350" cy="1333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https://www.bing.com/rms/rms%20answers%20Multimedia%20detail$shopping_badge/ic/217a7af6/29226d3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575" y="-4000500"/>
            <a:ext cx="190500" cy="1905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www.bing.com/rms/rms%20answers%20Multimedia%20detail$chevron_down/ic/9b7cc751/e8b6ae9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438" y="-4000500"/>
            <a:ext cx="133350" cy="13335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https://www.bing.com/rms/rms%20answers%20Multimedia%20detail$copyright_round_i/ic/30687409/3a5d955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513" y="-4000500"/>
            <a:ext cx="2381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http://www.nature.com/scitable/content/ne0000/ne0000/ne0000/ne0000/14711098/U2CP3-1_SynthesisDegredati_ksm.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4936" y="865829"/>
            <a:ext cx="6567985" cy="58674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73074" y="609600"/>
            <a:ext cx="4403725" cy="3416320"/>
          </a:xfrm>
          <a:prstGeom prst="rect">
            <a:avLst/>
          </a:prstGeom>
          <a:noFill/>
        </p:spPr>
        <p:txBody>
          <a:bodyPr wrap="square" rtlCol="0">
            <a:spAutoFit/>
          </a:bodyPr>
          <a:lstStyle/>
          <a:p>
            <a:r>
              <a:rPr lang="en-US" sz="2400" dirty="0" smtClean="0"/>
              <a:t>Genes are complex with both structure and regulatory features.</a:t>
            </a:r>
          </a:p>
          <a:p>
            <a:endParaRPr lang="en-US" sz="2400" dirty="0"/>
          </a:p>
          <a:p>
            <a:r>
              <a:rPr lang="en-US" sz="2400" dirty="0" smtClean="0"/>
              <a:t>Often, mRNA must </a:t>
            </a:r>
          </a:p>
          <a:p>
            <a:r>
              <a:rPr lang="en-US" sz="2400" dirty="0" smtClean="0"/>
              <a:t>be examined to </a:t>
            </a:r>
          </a:p>
          <a:p>
            <a:r>
              <a:rPr lang="en-US" sz="2400" dirty="0" smtClean="0"/>
              <a:t>determine the </a:t>
            </a:r>
          </a:p>
          <a:p>
            <a:r>
              <a:rPr lang="en-US" sz="2400" dirty="0" smtClean="0"/>
              <a:t>DNA structure.</a:t>
            </a:r>
          </a:p>
          <a:p>
            <a:endParaRPr lang="en-US" sz="2400" dirty="0"/>
          </a:p>
        </p:txBody>
      </p:sp>
    </p:spTree>
    <p:extLst>
      <p:ext uri="{BB962C8B-B14F-4D97-AF65-F5344CB8AC3E}">
        <p14:creationId xmlns:p14="http://schemas.microsoft.com/office/powerpoint/2010/main" val="37814121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Structure of mRNA </a:t>
            </a:r>
            <a:endParaRPr lang="en-US" dirty="0"/>
          </a:p>
        </p:txBody>
      </p:sp>
      <p:pic>
        <p:nvPicPr>
          <p:cNvPr id="4" name="Picture 3" descr="Illustration showing the structure of a gene. Image credit: Genome Research Limited"/>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47800"/>
            <a:ext cx="8534400" cy="3733800"/>
          </a:xfrm>
          <a:prstGeom prst="rect">
            <a:avLst/>
          </a:prstGeom>
          <a:noFill/>
          <a:ln>
            <a:noFill/>
          </a:ln>
        </p:spPr>
      </p:pic>
      <p:sp>
        <p:nvSpPr>
          <p:cNvPr id="3" name="TextBox 2"/>
          <p:cNvSpPr txBox="1"/>
          <p:nvPr/>
        </p:nvSpPr>
        <p:spPr>
          <a:xfrm>
            <a:off x="990600" y="5638800"/>
            <a:ext cx="5791200" cy="1477328"/>
          </a:xfrm>
          <a:prstGeom prst="rect">
            <a:avLst/>
          </a:prstGeom>
          <a:noFill/>
        </p:spPr>
        <p:txBody>
          <a:bodyPr wrap="square" rtlCol="0">
            <a:spAutoFit/>
          </a:bodyPr>
          <a:lstStyle/>
          <a:p>
            <a:r>
              <a:rPr lang="en-US" dirty="0" smtClean="0"/>
              <a:t>Credit:  Genome</a:t>
            </a:r>
            <a:r>
              <a:rPr lang="en-US" dirty="0"/>
              <a:t> Research </a:t>
            </a:r>
            <a:r>
              <a:rPr lang="en-US" dirty="0" smtClean="0"/>
              <a:t>Limited</a:t>
            </a:r>
          </a:p>
          <a:p>
            <a:r>
              <a:rPr lang="en-US" u="sng" dirty="0">
                <a:hlinkClick r:id="rId3"/>
              </a:rPr>
              <a:t>http://www.yourgenome.org/facts/how-do-you-identify-the-genes-in-a-genome</a:t>
            </a:r>
            <a:endParaRPr lang="en-US" dirty="0"/>
          </a:p>
          <a:p>
            <a:endParaRPr lang="en-US" dirty="0" smtClean="0"/>
          </a:p>
          <a:p>
            <a:endParaRPr lang="en-US" dirty="0"/>
          </a:p>
        </p:txBody>
      </p:sp>
    </p:spTree>
    <p:extLst>
      <p:ext uri="{BB962C8B-B14F-4D97-AF65-F5344CB8AC3E}">
        <p14:creationId xmlns:p14="http://schemas.microsoft.com/office/powerpoint/2010/main" val="1252905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533400"/>
          </a:xfrm>
        </p:spPr>
        <p:txBody>
          <a:bodyPr>
            <a:normAutofit fontScale="90000"/>
          </a:bodyPr>
          <a:lstStyle/>
          <a:p>
            <a:r>
              <a:rPr lang="en-US" dirty="0" smtClean="0"/>
              <a:t>Start and Stop Codons </a:t>
            </a:r>
            <a:endParaRPr lang="en-US" dirty="0"/>
          </a:p>
        </p:txBody>
      </p:sp>
      <p:pic>
        <p:nvPicPr>
          <p:cNvPr id="4098" name="Picture 2" descr="http://www.biology.iupui.edu/biocourses/N100/images/13translatio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478" y="1600200"/>
            <a:ext cx="7149921" cy="4976906"/>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1219200" y="5105400"/>
            <a:ext cx="1371600" cy="3048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0258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Frames:   RF1, RF2, RF3</a:t>
            </a:r>
            <a:endParaRPr lang="en-US" dirty="0"/>
          </a:p>
        </p:txBody>
      </p:sp>
      <p:sp>
        <p:nvSpPr>
          <p:cNvPr id="3" name="TextBox 2"/>
          <p:cNvSpPr txBox="1"/>
          <p:nvPr/>
        </p:nvSpPr>
        <p:spPr>
          <a:xfrm>
            <a:off x="1110343" y="1478020"/>
            <a:ext cx="7086600" cy="954107"/>
          </a:xfrm>
          <a:prstGeom prst="rect">
            <a:avLst/>
          </a:prstGeom>
          <a:noFill/>
        </p:spPr>
        <p:txBody>
          <a:bodyPr wrap="square" rtlCol="0">
            <a:spAutoFit/>
          </a:bodyPr>
          <a:lstStyle/>
          <a:p>
            <a:r>
              <a:rPr lang="en-US" sz="2800" b="1" dirty="0" smtClean="0"/>
              <a:t>Example:  AUCAUGCACCUGAGUCAUCCGGUAA</a:t>
            </a:r>
            <a:endParaRPr lang="en-US" sz="2800" b="1" dirty="0"/>
          </a:p>
        </p:txBody>
      </p:sp>
      <p:sp>
        <p:nvSpPr>
          <p:cNvPr id="4" name="TextBox 3"/>
          <p:cNvSpPr txBox="1"/>
          <p:nvPr/>
        </p:nvSpPr>
        <p:spPr>
          <a:xfrm>
            <a:off x="1143000" y="2464784"/>
            <a:ext cx="7086600" cy="2677656"/>
          </a:xfrm>
          <a:prstGeom prst="rect">
            <a:avLst/>
          </a:prstGeom>
          <a:noFill/>
        </p:spPr>
        <p:txBody>
          <a:bodyPr wrap="square" rtlCol="0">
            <a:spAutoFit/>
          </a:bodyPr>
          <a:lstStyle/>
          <a:p>
            <a:r>
              <a:rPr lang="en-US" sz="2400" dirty="0"/>
              <a:t>RF1  </a:t>
            </a:r>
            <a:r>
              <a:rPr lang="en-US" sz="2400" dirty="0" smtClean="0"/>
              <a:t>AUCAUGCACCUGAGUCAUCCGGUAA</a:t>
            </a:r>
          </a:p>
          <a:p>
            <a:endParaRPr lang="en-US" sz="2400" dirty="0" smtClean="0"/>
          </a:p>
          <a:p>
            <a:endParaRPr lang="en-US" sz="2400" dirty="0"/>
          </a:p>
          <a:p>
            <a:r>
              <a:rPr lang="en-US" sz="2400" dirty="0"/>
              <a:t>RF2  </a:t>
            </a:r>
            <a:r>
              <a:rPr lang="en-US" sz="2400" dirty="0" smtClean="0"/>
              <a:t>UCAUGCACCUGAGUCAUCCGGUAA</a:t>
            </a:r>
          </a:p>
          <a:p>
            <a:endParaRPr lang="en-US" sz="2400" dirty="0" smtClean="0"/>
          </a:p>
          <a:p>
            <a:endParaRPr lang="en-US" sz="2400" dirty="0"/>
          </a:p>
          <a:p>
            <a:r>
              <a:rPr lang="en-US" sz="2400" dirty="0"/>
              <a:t>RF3  </a:t>
            </a:r>
            <a:r>
              <a:rPr lang="en-US" sz="2400" dirty="0" smtClean="0"/>
              <a:t>CAUGCACCUGAGUCAUCCGGUAA</a:t>
            </a:r>
            <a:endParaRPr lang="en-US" sz="2400" dirty="0"/>
          </a:p>
        </p:txBody>
      </p:sp>
      <p:sp>
        <p:nvSpPr>
          <p:cNvPr id="5" name="TextBox 4"/>
          <p:cNvSpPr txBox="1"/>
          <p:nvPr/>
        </p:nvSpPr>
        <p:spPr>
          <a:xfrm>
            <a:off x="1143000" y="6096000"/>
            <a:ext cx="7086600" cy="369332"/>
          </a:xfrm>
          <a:prstGeom prst="rect">
            <a:avLst/>
          </a:prstGeom>
          <a:noFill/>
        </p:spPr>
        <p:txBody>
          <a:bodyPr wrap="square" rtlCol="0">
            <a:spAutoFit/>
          </a:bodyPr>
          <a:lstStyle/>
          <a:p>
            <a:r>
              <a:rPr lang="en-US" dirty="0" smtClean="0"/>
              <a:t>Use  Gene Boy:  http</a:t>
            </a:r>
            <a:r>
              <a:rPr lang="en-US" dirty="0"/>
              <a:t>://www.dnai.org/geneboy/index.html</a:t>
            </a:r>
          </a:p>
        </p:txBody>
      </p:sp>
      <p:sp>
        <p:nvSpPr>
          <p:cNvPr id="7" name="TextBox 6"/>
          <p:cNvSpPr txBox="1"/>
          <p:nvPr/>
        </p:nvSpPr>
        <p:spPr>
          <a:xfrm>
            <a:off x="685800" y="5511772"/>
            <a:ext cx="6553200" cy="369332"/>
          </a:xfrm>
          <a:prstGeom prst="rect">
            <a:avLst/>
          </a:prstGeom>
          <a:noFill/>
        </p:spPr>
        <p:txBody>
          <a:bodyPr wrap="square" rtlCol="0">
            <a:spAutoFit/>
          </a:bodyPr>
          <a:lstStyle/>
          <a:p>
            <a:r>
              <a:rPr lang="en-US" dirty="0" smtClean="0">
                <a:solidFill>
                  <a:schemeClr val="tx2">
                    <a:lumMod val="75000"/>
                  </a:schemeClr>
                </a:solidFill>
              </a:rPr>
              <a:t>Activity:  Reading Frame Translation</a:t>
            </a:r>
            <a:endParaRPr lang="en-US" dirty="0">
              <a:solidFill>
                <a:schemeClr val="tx2">
                  <a:lumMod val="75000"/>
                </a:schemeClr>
              </a:solidFill>
            </a:endParaRPr>
          </a:p>
        </p:txBody>
      </p:sp>
    </p:spTree>
    <p:extLst>
      <p:ext uri="{BB962C8B-B14F-4D97-AF65-F5344CB8AC3E}">
        <p14:creationId xmlns:p14="http://schemas.microsoft.com/office/powerpoint/2010/main" val="3269276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Reading Frame Practice </a:t>
            </a:r>
            <a:endParaRPr lang="en-US" dirty="0"/>
          </a:p>
        </p:txBody>
      </p:sp>
      <p:sp>
        <p:nvSpPr>
          <p:cNvPr id="4" name="Content Placeholder 3"/>
          <p:cNvSpPr>
            <a:spLocks noGrp="1"/>
          </p:cNvSpPr>
          <p:nvPr>
            <p:ph idx="1"/>
          </p:nvPr>
        </p:nvSpPr>
        <p:spPr/>
        <p:txBody>
          <a:bodyPr/>
          <a:lstStyle/>
          <a:p>
            <a:r>
              <a:rPr lang="en-US" dirty="0"/>
              <a:t>5’ TTGATTCATG ATATTTTACT CCAAGATACA AATGAATCAT GGAGAAATCT GCTTTCT 3’</a:t>
            </a:r>
          </a:p>
          <a:p>
            <a:endParaRPr lang="en-US" dirty="0" smtClean="0"/>
          </a:p>
          <a:p>
            <a:endParaRPr lang="en-US" dirty="0"/>
          </a:p>
        </p:txBody>
      </p:sp>
    </p:spTree>
    <p:extLst>
      <p:ext uri="{BB962C8B-B14F-4D97-AF65-F5344CB8AC3E}">
        <p14:creationId xmlns:p14="http://schemas.microsoft.com/office/powerpoint/2010/main" val="86218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enes are often interrupted by stretches of DNA (introns, blue) that do not contain instructions for making a protein. The DNA segments that do contain protein-making instructions are known as exons (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2611" y="1369857"/>
            <a:ext cx="5638800" cy="550991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p:txBody>
          <a:bodyPr/>
          <a:lstStyle/>
          <a:p>
            <a:r>
              <a:rPr lang="en-US" dirty="0" smtClean="0"/>
              <a:t>Exons &amp; Introns - </a:t>
            </a:r>
            <a:r>
              <a:rPr lang="en-US" sz="3200" b="1" dirty="0" smtClean="0"/>
              <a:t>Eukaryotes</a:t>
            </a:r>
            <a:endParaRPr lang="en-US" sz="3200" b="1" dirty="0"/>
          </a:p>
        </p:txBody>
      </p:sp>
      <p:sp>
        <p:nvSpPr>
          <p:cNvPr id="2" name="TextBox 1"/>
          <p:cNvSpPr txBox="1"/>
          <p:nvPr/>
        </p:nvSpPr>
        <p:spPr>
          <a:xfrm>
            <a:off x="228600" y="1524000"/>
            <a:ext cx="2704011" cy="4524315"/>
          </a:xfrm>
          <a:prstGeom prst="rect">
            <a:avLst/>
          </a:prstGeom>
          <a:noFill/>
        </p:spPr>
        <p:txBody>
          <a:bodyPr wrap="square" rtlCol="0">
            <a:spAutoFit/>
          </a:bodyPr>
          <a:lstStyle/>
          <a:p>
            <a:r>
              <a:rPr lang="en-US" sz="2400" dirty="0" smtClean="0"/>
              <a:t>Note: </a:t>
            </a:r>
          </a:p>
          <a:p>
            <a:r>
              <a:rPr lang="en-US" sz="2400" b="1" dirty="0" smtClean="0">
                <a:solidFill>
                  <a:srgbClr val="C00000"/>
                </a:solidFill>
              </a:rPr>
              <a:t>DNA</a:t>
            </a:r>
          </a:p>
          <a:p>
            <a:endParaRPr lang="en-US" sz="2400" b="1" dirty="0">
              <a:solidFill>
                <a:srgbClr val="C00000"/>
              </a:solidFill>
            </a:endParaRPr>
          </a:p>
          <a:p>
            <a:endParaRPr lang="en-US" sz="2400" b="1" dirty="0" smtClean="0">
              <a:solidFill>
                <a:srgbClr val="C00000"/>
              </a:solidFill>
            </a:endParaRPr>
          </a:p>
          <a:p>
            <a:endParaRPr lang="en-US" sz="2400" b="1" dirty="0">
              <a:solidFill>
                <a:srgbClr val="C00000"/>
              </a:solidFill>
            </a:endParaRPr>
          </a:p>
          <a:p>
            <a:endParaRPr lang="en-US" sz="2400" b="1" dirty="0" smtClean="0">
              <a:solidFill>
                <a:srgbClr val="C00000"/>
              </a:solidFill>
            </a:endParaRPr>
          </a:p>
          <a:p>
            <a:r>
              <a:rPr lang="en-US" sz="2400" b="1" dirty="0" smtClean="0">
                <a:solidFill>
                  <a:srgbClr val="C00000"/>
                </a:solidFill>
              </a:rPr>
              <a:t>Nuclear RNA </a:t>
            </a:r>
          </a:p>
          <a:p>
            <a:r>
              <a:rPr lang="en-US" sz="2400" b="1" dirty="0" smtClean="0">
                <a:solidFill>
                  <a:srgbClr val="C00000"/>
                </a:solidFill>
              </a:rPr>
              <a:t>(pre-mRNA)</a:t>
            </a:r>
          </a:p>
          <a:p>
            <a:endParaRPr lang="en-US" sz="2400" b="1" dirty="0">
              <a:solidFill>
                <a:srgbClr val="C00000"/>
              </a:solidFill>
            </a:endParaRPr>
          </a:p>
          <a:p>
            <a:endParaRPr lang="en-US" sz="2400" b="1" dirty="0" smtClean="0">
              <a:solidFill>
                <a:srgbClr val="C00000"/>
              </a:solidFill>
            </a:endParaRPr>
          </a:p>
          <a:p>
            <a:endParaRPr lang="en-US" sz="2400" b="1" dirty="0">
              <a:solidFill>
                <a:srgbClr val="C00000"/>
              </a:solidFill>
            </a:endParaRPr>
          </a:p>
          <a:p>
            <a:r>
              <a:rPr lang="en-US" sz="2400" b="1" dirty="0" err="1" smtClean="0">
                <a:solidFill>
                  <a:srgbClr val="C00000"/>
                </a:solidFill>
              </a:rPr>
              <a:t>mDNA</a:t>
            </a:r>
            <a:r>
              <a:rPr lang="en-US" sz="2400" b="1" dirty="0" smtClean="0">
                <a:solidFill>
                  <a:srgbClr val="C00000"/>
                </a:solidFill>
              </a:rPr>
              <a:t>  </a:t>
            </a:r>
          </a:p>
        </p:txBody>
      </p:sp>
    </p:spTree>
    <p:extLst>
      <p:ext uri="{BB962C8B-B14F-4D97-AF65-F5344CB8AC3E}">
        <p14:creationId xmlns:p14="http://schemas.microsoft.com/office/powerpoint/2010/main" val="46854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Open Reading Frame  (ORF)</a:t>
            </a:r>
            <a:endParaRPr lang="en-US" dirty="0"/>
          </a:p>
        </p:txBody>
      </p:sp>
      <p:pic>
        <p:nvPicPr>
          <p:cNvPr id="6" name="Picture 5" descr="GeneStructure"/>
          <p:cNvPicPr/>
          <p:nvPr/>
        </p:nvPicPr>
        <p:blipFill>
          <a:blip r:embed="rId3">
            <a:extLst>
              <a:ext uri="{28A0092B-C50C-407E-A947-70E740481C1C}">
                <a14:useLocalDpi xmlns:a14="http://schemas.microsoft.com/office/drawing/2010/main" val="0"/>
              </a:ext>
            </a:extLst>
          </a:blip>
          <a:srcRect/>
          <a:stretch>
            <a:fillRect/>
          </a:stretch>
        </p:blipFill>
        <p:spPr bwMode="auto">
          <a:xfrm>
            <a:off x="990600" y="1600200"/>
            <a:ext cx="7696200" cy="4191000"/>
          </a:xfrm>
          <a:prstGeom prst="rect">
            <a:avLst/>
          </a:prstGeom>
          <a:noFill/>
          <a:ln>
            <a:noFill/>
          </a:ln>
        </p:spPr>
      </p:pic>
      <p:sp>
        <p:nvSpPr>
          <p:cNvPr id="8" name="TextBox 7"/>
          <p:cNvSpPr txBox="1"/>
          <p:nvPr/>
        </p:nvSpPr>
        <p:spPr>
          <a:xfrm>
            <a:off x="280851" y="3352800"/>
            <a:ext cx="3048000" cy="1200329"/>
          </a:xfrm>
          <a:prstGeom prst="rect">
            <a:avLst/>
          </a:prstGeom>
          <a:noFill/>
        </p:spPr>
        <p:txBody>
          <a:bodyPr wrap="square" rtlCol="0">
            <a:spAutoFit/>
          </a:bodyPr>
          <a:lstStyle/>
          <a:p>
            <a:r>
              <a:rPr lang="en-US" dirty="0" smtClean="0">
                <a:solidFill>
                  <a:srgbClr val="C00000"/>
                </a:solidFill>
              </a:rPr>
              <a:t>UTR = </a:t>
            </a:r>
            <a:r>
              <a:rPr lang="en-US" dirty="0" err="1" smtClean="0">
                <a:solidFill>
                  <a:srgbClr val="C00000"/>
                </a:solidFill>
              </a:rPr>
              <a:t>untranslated</a:t>
            </a:r>
            <a:r>
              <a:rPr lang="en-US" dirty="0" smtClean="0">
                <a:solidFill>
                  <a:srgbClr val="C00000"/>
                </a:solidFill>
              </a:rPr>
              <a:t> region:  transcription start site</a:t>
            </a:r>
          </a:p>
          <a:p>
            <a:r>
              <a:rPr lang="en-US" dirty="0" smtClean="0">
                <a:solidFill>
                  <a:srgbClr val="C00000"/>
                </a:solidFill>
              </a:rPr>
              <a:t>Part of the 1</a:t>
            </a:r>
            <a:r>
              <a:rPr lang="en-US" baseline="30000" dirty="0" smtClean="0">
                <a:solidFill>
                  <a:srgbClr val="C00000"/>
                </a:solidFill>
              </a:rPr>
              <a:t>st</a:t>
            </a:r>
            <a:r>
              <a:rPr lang="en-US" dirty="0" smtClean="0">
                <a:solidFill>
                  <a:srgbClr val="C00000"/>
                </a:solidFill>
              </a:rPr>
              <a:t> &amp; last exons</a:t>
            </a:r>
          </a:p>
          <a:p>
            <a:endParaRPr lang="en-US" dirty="0">
              <a:solidFill>
                <a:srgbClr val="C00000"/>
              </a:solidFill>
            </a:endParaRPr>
          </a:p>
        </p:txBody>
      </p:sp>
      <p:sp>
        <p:nvSpPr>
          <p:cNvPr id="9" name="TextBox 8"/>
          <p:cNvSpPr txBox="1"/>
          <p:nvPr/>
        </p:nvSpPr>
        <p:spPr>
          <a:xfrm>
            <a:off x="4648200" y="5791200"/>
            <a:ext cx="2324100" cy="461665"/>
          </a:xfrm>
          <a:prstGeom prst="rect">
            <a:avLst/>
          </a:prstGeom>
          <a:noFill/>
        </p:spPr>
        <p:txBody>
          <a:bodyPr wrap="square" rtlCol="0">
            <a:spAutoFit/>
          </a:bodyPr>
          <a:lstStyle/>
          <a:p>
            <a:r>
              <a:rPr lang="en-US" sz="2400" dirty="0" smtClean="0">
                <a:solidFill>
                  <a:srgbClr val="00B0F0"/>
                </a:solidFill>
              </a:rPr>
              <a:t>For Translation</a:t>
            </a:r>
            <a:r>
              <a:rPr lang="en-US" sz="2400" dirty="0" smtClean="0"/>
              <a:t> </a:t>
            </a:r>
            <a:endParaRPr lang="en-US" sz="2400" dirty="0"/>
          </a:p>
        </p:txBody>
      </p:sp>
    </p:spTree>
    <p:extLst>
      <p:ext uri="{BB962C8B-B14F-4D97-AF65-F5344CB8AC3E}">
        <p14:creationId xmlns:p14="http://schemas.microsoft.com/office/powerpoint/2010/main" val="2194980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5300" y="914400"/>
            <a:ext cx="8229600" cy="533400"/>
          </a:xfrm>
        </p:spPr>
        <p:txBody>
          <a:bodyPr>
            <a:normAutofit fontScale="90000"/>
          </a:bodyPr>
          <a:lstStyle/>
          <a:p>
            <a:r>
              <a:rPr lang="en-US" dirty="0" smtClean="0"/>
              <a:t>What does this mean?    </a:t>
            </a:r>
            <a:br>
              <a:rPr lang="en-US" dirty="0" smtClean="0"/>
            </a:br>
            <a:endParaRPr lang="en-US" dirty="0"/>
          </a:p>
        </p:txBody>
      </p:sp>
      <p:sp>
        <p:nvSpPr>
          <p:cNvPr id="3" name="TextBox 2"/>
          <p:cNvSpPr txBox="1"/>
          <p:nvPr/>
        </p:nvSpPr>
        <p:spPr>
          <a:xfrm>
            <a:off x="685800" y="1295400"/>
            <a:ext cx="7772400" cy="9148658"/>
          </a:xfrm>
          <a:prstGeom prst="rect">
            <a:avLst/>
          </a:prstGeom>
          <a:noFill/>
        </p:spPr>
        <p:txBody>
          <a:bodyPr wrap="square" rtlCol="0">
            <a:spAutoFit/>
          </a:bodyPr>
          <a:lstStyle/>
          <a:p>
            <a:r>
              <a:rPr lang="en-US" sz="1400" dirty="0" smtClean="0"/>
              <a:t>ATATCTTAGA </a:t>
            </a:r>
            <a:r>
              <a:rPr lang="en-US" sz="1400" dirty="0"/>
              <a:t>GGGAGGGCTG AGGGTTTGAA GTCCAACTCC TAAGCCAGTG    1-50 CCAGAAGAGC CAAGGACAGG TACGGCTGTC ATCACTTAGA CCTCACCCTG  51-100 TGGAGCCACA CCCTAGGGTT GGCCAATCTA CTCCCAGGAG CAGGGAGGGC 101-150 AGGAGCCAGG GCTGGGCATA AAAGTCAGGG CAGAGCCATC TATTGCTTAC 151-200 ATTTGCTTCT GACACAACTG TGTTCACTAG CAACCTCAAA CAGACACCAT 201-250 GGTGCACCTG ACTCCTGAGG AGAAGTCTGC CGTTACTGCC CTGTGGGGCA 251-300 AGGTGAACGT GGATGAAGTT GGTGGTGAGG CCCTGGGCAG GTTGGTATCA 301-350 AGGTTACAAG ACAGGTTTAA GGAGACCAAT AGAAACTGGG CATGTGGAGA 351-400 CAGAGAAGAC TCTTGGGTTT CTGATAGGCA CTGACTCTCT CTGCCTATTG 401-450 GTCTATTTTC CCACCCTTAG GCTGCTGGTG GTCTACCCTT GGACCCAGAG 451-500 GTTCTTTGAG TCCTTTGGGG ATCTGTCCAC TCCTGATGCT GTTATGGGCA 501-550 ACCCTAAGGT GAAGGCTCAT GGCAAGAAAG TGCTCGGTGC CTTTAGTGAT 551-600 GGCCTGGCTC ACCTGGACAA CCTCAAGGGC ACCTTTGCCA CACTGAGTGA 601-650 GCTGCACTGT GACAAGCTGC ACGTGGATCC TGAGAACTTC AGGGTGAGTC 651-700 TATGGGACCC TTGATGTTTT CTTTCCCCTT CTTTTCTATG GTTAAGTTCA 701-750 TGTCATAGGA AGGGGAGAAG TAACAGGGTA CAGTTTAGAA TGGGAAACAG 751-800 ACGAATGATT GCATCAGTGT GGAAGTCTCA GGATCGTTTT AGTTTCTTTT 801-850 ATTTGCTGTT CATAACAATT GTTTTCTTTT GTTTATTCTT GCTTTCTTTT 851-900 TTTTTCTTCT CCGCAATTTT TACTATTATA CTTAATGCCT TAACATTGTG 901-950 TATAACAAAA GGAAATATCT CTGAGATACA TTAAGTAACT TAAAAAAAAA 951-1000 </a:t>
            </a:r>
          </a:p>
          <a:p>
            <a:r>
              <a:rPr lang="en-US" sz="1400" dirty="0"/>
              <a:t>CTTACACAGT CTGCCTAGTA CATTACTATT TGGAATATAT GTGTGCTTAT 1001-1050 TTGCATATTC ATAATCTCCC TACTTTATTT TCTTTTATTT TTAATTGATA 1051-1100 CATAATCATT ATACATATTT ATGGGTTAAA GTGTAATGTT TTAATATGTG 1101-1150</a:t>
            </a:r>
            <a:r>
              <a:rPr lang="en-US" sz="1400" i="1" dirty="0"/>
              <a:t> </a:t>
            </a:r>
            <a:r>
              <a:rPr lang="en-US" sz="1400" dirty="0"/>
              <a:t>TACACATATT GACCAAATCA GGGTAATTTT GCATTTGTAA TTTTAAAAAA 1151-1200 TGCTTTCTTC TTTTAATATA CTTTTTGTTT ATCTTATTTC TAATACTTTC 1201-1250 CCTAATCTCT TTCTTTCAGG GCAATAATGA TACAATGTAT CATGCCTCTT 1251-1300 TGCACCATTC TAAAGAATAA CAGTGATAAT TTCTGGGTTA AGGCAATAGC 1301-1350 AATATTTCTG CATATAAATA TTTCTGCATA TAAATTGTAA CTGATGTAAG 1351-1400 AGGTTTCATA TTGCTAATAG CAGCTACAAT CCAGCTACCA TTCTGCTTTT 1401-1450 ATTTTATGGT TGGGATAAGG CTGGATTATT CTGAGTCCAA GCTAGGCCCT 1451-1500 TTTGCTAATC ATGTTCATAC CTCTTATCTT CCTCCCACAG CTCCTGGGCA 1501-1550 ACGTGCTGGT CTGTGTGCTG GCCCATCACT TTGGCAAAGA ATTCATCCCA 1551-1600 CCAGTGCAGG CTGCCTATCA GAAAGTGGTG GCTGGTGTGG CTAATGCCCT 1601-1650 GGCCCACAAG TATCACTAAG CTCGCTTTCT TGCTGTCCAA TTTCTATTAA 1651-1700 AGGTTCCTTT GTTCCCTAAG TCCAACTACT AAACTGGGGG ATATTATGAA 1701-1750 GGGCCTTGAG CATCTGGATT CTGCCTAATA AAAAACATTT ATTTTCATTG 1751-1800 CAATGATGTA TTTAAATTAT TTCTGAATAT TTTACTAAAA AGGGAATGTG 1801-1850 GGAGGTCAGT GCATTTAAAA CATAAAGAAA TGATGAGCTG TTCAAACCTT 1851-1900 GGGAAAATAC ACTATATCTT AAACTCCATG AAAGAA	</a:t>
            </a:r>
            <a:r>
              <a:rPr lang="en-US" sz="1400" i="1" dirty="0"/>
              <a:t>			1901-1936</a:t>
            </a:r>
            <a:endParaRPr lang="en-US" sz="1400" dirty="0"/>
          </a:p>
          <a:p>
            <a:endParaRPr lang="en-US" sz="1050" dirty="0"/>
          </a:p>
        </p:txBody>
      </p:sp>
    </p:spTree>
    <p:extLst>
      <p:ext uri="{BB962C8B-B14F-4D97-AF65-F5344CB8AC3E}">
        <p14:creationId xmlns:p14="http://schemas.microsoft.com/office/powerpoint/2010/main" val="36211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Animation – Intron splicing </a:t>
            </a:r>
            <a:endParaRPr lang="en-US" dirty="0"/>
          </a:p>
        </p:txBody>
      </p:sp>
      <p:sp>
        <p:nvSpPr>
          <p:cNvPr id="4" name="Content Placeholder 3"/>
          <p:cNvSpPr>
            <a:spLocks noGrp="1"/>
          </p:cNvSpPr>
          <p:nvPr>
            <p:ph idx="1"/>
          </p:nvPr>
        </p:nvSpPr>
        <p:spPr/>
        <p:txBody>
          <a:bodyPr/>
          <a:lstStyle/>
          <a:p>
            <a:r>
              <a:rPr lang="en-US" dirty="0">
                <a:hlinkClick r:id="rId2"/>
              </a:rPr>
              <a:t>https://</a:t>
            </a:r>
            <a:r>
              <a:rPr lang="en-US" dirty="0" smtClean="0">
                <a:hlinkClick r:id="rId2"/>
              </a:rPr>
              <a:t>www.dnalc.org/view/16938-3D-Animation-of-RNA-Splicing.html</a:t>
            </a:r>
            <a:endParaRPr lang="en-US" dirty="0" smtClean="0"/>
          </a:p>
          <a:p>
            <a:endParaRPr lang="en-US" dirty="0"/>
          </a:p>
        </p:txBody>
      </p:sp>
    </p:spTree>
    <p:extLst>
      <p:ext uri="{BB962C8B-B14F-4D97-AF65-F5344CB8AC3E}">
        <p14:creationId xmlns:p14="http://schemas.microsoft.com/office/powerpoint/2010/main" val="3403779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enes are often interrupted by stretches of DNA (introns, blue) that do not contain instructions for making a protein. The DNA segments that do contain protein-making instructions are known as exons (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2611" y="1369857"/>
            <a:ext cx="5638800" cy="550991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p:txBody>
          <a:bodyPr/>
          <a:lstStyle/>
          <a:p>
            <a:r>
              <a:rPr lang="en-US" sz="3200" b="1" dirty="0" smtClean="0"/>
              <a:t>Identifying Intron Sequences:     GT/AG Rule </a:t>
            </a:r>
            <a:endParaRPr lang="en-US" sz="3200" b="1" dirty="0"/>
          </a:p>
        </p:txBody>
      </p:sp>
      <p:sp>
        <p:nvSpPr>
          <p:cNvPr id="2" name="TextBox 1"/>
          <p:cNvSpPr txBox="1"/>
          <p:nvPr/>
        </p:nvSpPr>
        <p:spPr>
          <a:xfrm>
            <a:off x="228600" y="3505200"/>
            <a:ext cx="2704011" cy="1015663"/>
          </a:xfrm>
          <a:prstGeom prst="rect">
            <a:avLst/>
          </a:prstGeom>
          <a:noFill/>
        </p:spPr>
        <p:txBody>
          <a:bodyPr wrap="square" rtlCol="0">
            <a:spAutoFit/>
          </a:bodyPr>
          <a:lstStyle/>
          <a:p>
            <a:r>
              <a:rPr lang="en-US" sz="2000" dirty="0" smtClean="0"/>
              <a:t>Note: </a:t>
            </a:r>
          </a:p>
          <a:p>
            <a:r>
              <a:rPr lang="en-US" sz="2000" dirty="0" smtClean="0"/>
              <a:t>Nuclear RNA </a:t>
            </a:r>
          </a:p>
          <a:p>
            <a:r>
              <a:rPr lang="en-US" sz="2000" dirty="0" smtClean="0"/>
              <a:t>(pre-mRNA) </a:t>
            </a:r>
          </a:p>
        </p:txBody>
      </p:sp>
      <p:sp>
        <p:nvSpPr>
          <p:cNvPr id="3" name="TextBox 2"/>
          <p:cNvSpPr txBox="1"/>
          <p:nvPr/>
        </p:nvSpPr>
        <p:spPr>
          <a:xfrm>
            <a:off x="381000" y="2209800"/>
            <a:ext cx="2743200" cy="923330"/>
          </a:xfrm>
          <a:prstGeom prst="rect">
            <a:avLst/>
          </a:prstGeom>
          <a:noFill/>
        </p:spPr>
        <p:txBody>
          <a:bodyPr wrap="square" rtlCol="0">
            <a:spAutoFit/>
          </a:bodyPr>
          <a:lstStyle/>
          <a:p>
            <a:r>
              <a:rPr lang="en-US" dirty="0" smtClean="0"/>
              <a:t>Exon/intron borders </a:t>
            </a:r>
          </a:p>
          <a:p>
            <a:r>
              <a:rPr lang="en-US" dirty="0" smtClean="0"/>
              <a:t>Often start with GU(GT) </a:t>
            </a:r>
          </a:p>
          <a:p>
            <a:r>
              <a:rPr lang="en-US" dirty="0" smtClean="0"/>
              <a:t>End with AG </a:t>
            </a:r>
            <a:endParaRPr lang="en-US" dirty="0"/>
          </a:p>
        </p:txBody>
      </p:sp>
    </p:spTree>
    <p:extLst>
      <p:ext uri="{BB962C8B-B14F-4D97-AF65-F5344CB8AC3E}">
        <p14:creationId xmlns:p14="http://schemas.microsoft.com/office/powerpoint/2010/main" val="3165008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6170"/>
            <a:ext cx="8229600" cy="990600"/>
          </a:xfrm>
        </p:spPr>
        <p:txBody>
          <a:bodyPr>
            <a:normAutofit fontScale="90000"/>
          </a:bodyPr>
          <a:lstStyle/>
          <a:p>
            <a:r>
              <a:rPr lang="en-US" dirty="0"/>
              <a:t>Promoters: </a:t>
            </a:r>
            <a:r>
              <a:rPr lang="en-US" dirty="0" smtClean="0"/>
              <a:t/>
            </a:r>
            <a:br>
              <a:rPr lang="en-US" dirty="0" smtClean="0"/>
            </a:br>
            <a:r>
              <a:rPr lang="en-US" sz="3100" dirty="0" smtClean="0"/>
              <a:t>DNA </a:t>
            </a:r>
            <a:r>
              <a:rPr lang="en-US" sz="3100" dirty="0"/>
              <a:t>sequences in the 5’ region</a:t>
            </a:r>
            <a:r>
              <a:rPr lang="en-US" sz="3100" dirty="0" smtClean="0"/>
              <a:t>, </a:t>
            </a:r>
            <a:r>
              <a:rPr lang="en-US" sz="3100" dirty="0"/>
              <a:t>adjacent to the transcription site</a:t>
            </a:r>
            <a:r>
              <a:rPr lang="en-US" dirty="0"/>
              <a:t> </a:t>
            </a:r>
            <a:r>
              <a:rPr lang="en-US" dirty="0" smtClean="0"/>
              <a:t/>
            </a:r>
            <a:br>
              <a:rPr lang="en-US" dirty="0" smtClean="0"/>
            </a:br>
            <a:endParaRPr lang="en-US" dirty="0"/>
          </a:p>
        </p:txBody>
      </p:sp>
      <p:pic>
        <p:nvPicPr>
          <p:cNvPr id="5122" name="Picture 2" descr="TFIID complex binds DNA to start gene transcrip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 y="1793781"/>
            <a:ext cx="5960269" cy="457748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38200" y="6019800"/>
            <a:ext cx="7162800" cy="646331"/>
          </a:xfrm>
          <a:prstGeom prst="rect">
            <a:avLst/>
          </a:prstGeom>
          <a:noFill/>
        </p:spPr>
        <p:txBody>
          <a:bodyPr wrap="square" rtlCol="0">
            <a:spAutoFit/>
          </a:bodyPr>
          <a:lstStyle/>
          <a:p>
            <a:r>
              <a:rPr lang="en-US" b="1" dirty="0"/>
              <a:t>TFIID complex binds DNA to start gene transcription</a:t>
            </a:r>
          </a:p>
          <a:p>
            <a:r>
              <a:rPr lang="en-US" dirty="0" smtClean="0"/>
              <a:t>Source: Eva </a:t>
            </a:r>
            <a:r>
              <a:rPr lang="en-US" dirty="0"/>
              <a:t>Nogales, Berkeley Lab</a:t>
            </a:r>
          </a:p>
        </p:txBody>
      </p:sp>
    </p:spTree>
    <p:extLst>
      <p:ext uri="{BB962C8B-B14F-4D97-AF65-F5344CB8AC3E}">
        <p14:creationId xmlns:p14="http://schemas.microsoft.com/office/powerpoint/2010/main" val="2830432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Promoters -  TATA Box</a:t>
            </a:r>
            <a:endParaRPr lang="en-US" dirty="0"/>
          </a:p>
        </p:txBody>
      </p:sp>
      <p:sp>
        <p:nvSpPr>
          <p:cNvPr id="4" name="Content Placeholder 3"/>
          <p:cNvSpPr>
            <a:spLocks noGrp="1"/>
          </p:cNvSpPr>
          <p:nvPr>
            <p:ph idx="1"/>
          </p:nvPr>
        </p:nvSpPr>
        <p:spPr/>
        <p:txBody>
          <a:bodyPr>
            <a:normAutofit/>
          </a:bodyPr>
          <a:lstStyle/>
          <a:p>
            <a:r>
              <a:rPr lang="en-US" dirty="0"/>
              <a:t>DNA sequences in the 5’ region,  adjacent to the transcription site. </a:t>
            </a:r>
            <a:endParaRPr lang="en-US" dirty="0" smtClean="0"/>
          </a:p>
          <a:p>
            <a:endParaRPr lang="en-US" dirty="0"/>
          </a:p>
          <a:p>
            <a:r>
              <a:rPr lang="en-US" dirty="0" smtClean="0"/>
              <a:t>Used to regulate gene activity. </a:t>
            </a:r>
          </a:p>
          <a:p>
            <a:endParaRPr lang="en-US" dirty="0"/>
          </a:p>
          <a:p>
            <a:r>
              <a:rPr lang="en-US" dirty="0" smtClean="0"/>
              <a:t>Common promoter sequences  (TATA Box) found 25 – 35 nucleotides before the start site</a:t>
            </a:r>
          </a:p>
          <a:p>
            <a:endParaRPr lang="en-US" dirty="0"/>
          </a:p>
          <a:p>
            <a:r>
              <a:rPr lang="en-US" dirty="0" smtClean="0"/>
              <a:t>Example: TATATA   for human keratin</a:t>
            </a:r>
          </a:p>
          <a:p>
            <a:pPr marL="0" indent="0">
              <a:buNone/>
            </a:pPr>
            <a:r>
              <a:rPr lang="en-US" dirty="0" smtClean="0"/>
              <a:t>                   TATATT for albumin genes </a:t>
            </a:r>
            <a:endParaRPr lang="en-US" dirty="0"/>
          </a:p>
        </p:txBody>
      </p:sp>
    </p:spTree>
    <p:extLst>
      <p:ext uri="{BB962C8B-B14F-4D97-AF65-F5344CB8AC3E}">
        <p14:creationId xmlns:p14="http://schemas.microsoft.com/office/powerpoint/2010/main" val="3934632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See DNA Subway Background </a:t>
            </a:r>
          </a:p>
          <a:p>
            <a:r>
              <a:rPr lang="en-US" dirty="0">
                <a:hlinkClick r:id="rId3"/>
              </a:rPr>
              <a:t>http://dnasubway.iplantcollaborative.org</a:t>
            </a:r>
            <a:r>
              <a:rPr lang="en-US" dirty="0" smtClean="0">
                <a:hlinkClick r:id="rId3"/>
              </a:rPr>
              <a:t>/#</a:t>
            </a:r>
            <a:endParaRPr lang="en-US" dirty="0" smtClean="0"/>
          </a:p>
          <a:p>
            <a:endParaRPr lang="en-US" dirty="0"/>
          </a:p>
          <a:p>
            <a:r>
              <a:rPr lang="en-US" dirty="0" smtClean="0"/>
              <a:t>Structure:  Page 15</a:t>
            </a:r>
            <a:endParaRPr lang="en-US" dirty="0"/>
          </a:p>
        </p:txBody>
      </p:sp>
    </p:spTree>
    <p:extLst>
      <p:ext uri="{BB962C8B-B14F-4D97-AF65-F5344CB8AC3E}">
        <p14:creationId xmlns:p14="http://schemas.microsoft.com/office/powerpoint/2010/main" val="3429470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mRNA –</a:t>
            </a:r>
            <a:r>
              <a:rPr lang="en-US" dirty="0" err="1" smtClean="0"/>
              <a:t>polyA</a:t>
            </a:r>
            <a:r>
              <a:rPr lang="en-US" dirty="0" smtClean="0"/>
              <a:t> tails </a:t>
            </a:r>
            <a:endParaRPr lang="en-US" dirty="0"/>
          </a:p>
        </p:txBody>
      </p:sp>
      <p:sp>
        <p:nvSpPr>
          <p:cNvPr id="3" name="Content Placeholder 2"/>
          <p:cNvSpPr>
            <a:spLocks noGrp="1"/>
          </p:cNvSpPr>
          <p:nvPr>
            <p:ph idx="4294967295"/>
          </p:nvPr>
        </p:nvSpPr>
        <p:spPr>
          <a:xfrm>
            <a:off x="0" y="1600200"/>
            <a:ext cx="8229600" cy="1600200"/>
          </a:xfrm>
        </p:spPr>
        <p:txBody>
          <a:bodyPr>
            <a:normAutofit fontScale="25000" lnSpcReduction="20000"/>
          </a:bodyPr>
          <a:lstStyle/>
          <a:p>
            <a:r>
              <a:rPr lang="en-US" sz="11200" dirty="0" smtClean="0"/>
              <a:t>At the 3’ UTR,  number of “A”   nucleotides added </a:t>
            </a:r>
          </a:p>
          <a:p>
            <a:endParaRPr lang="en-US" sz="11200" dirty="0"/>
          </a:p>
          <a:p>
            <a:r>
              <a:rPr lang="en-US" sz="11200" dirty="0" smtClean="0"/>
              <a:t>Helps to stabilize the mature mRNA </a:t>
            </a:r>
          </a:p>
          <a:p>
            <a:pPr marL="0" indent="0">
              <a:buNone/>
            </a:pPr>
            <a:endParaRPr lang="en-US" sz="11200" dirty="0"/>
          </a:p>
          <a:p>
            <a:endParaRPr lang="en-US" sz="11200" dirty="0" smtClean="0"/>
          </a:p>
          <a:p>
            <a:pPr marL="0" indent="0">
              <a:buNone/>
            </a:pPr>
            <a:endParaRPr lang="en-US" sz="11200" dirty="0"/>
          </a:p>
          <a:p>
            <a:pPr marL="0" indent="0">
              <a:buNone/>
            </a:pPr>
            <a:endParaRPr lang="en-US" sz="11200" dirty="0" smtClean="0"/>
          </a:p>
          <a:p>
            <a:pPr marL="0" indent="0">
              <a:buNone/>
            </a:pPr>
            <a:endParaRPr lang="en-US" sz="11200" dirty="0"/>
          </a:p>
          <a:p>
            <a:endParaRPr lang="en-US" sz="11200" dirty="0" smtClean="0"/>
          </a:p>
          <a:p>
            <a:endParaRPr lang="en-US" dirty="0"/>
          </a:p>
        </p:txBody>
      </p:sp>
      <p:grpSp>
        <p:nvGrpSpPr>
          <p:cNvPr id="13" name="Group 12"/>
          <p:cNvGrpSpPr>
            <a:grpSpLocks/>
          </p:cNvGrpSpPr>
          <p:nvPr/>
        </p:nvGrpSpPr>
        <p:grpSpPr bwMode="auto">
          <a:xfrm>
            <a:off x="457200" y="3505200"/>
            <a:ext cx="8610600" cy="641866"/>
            <a:chOff x="3143" y="0"/>
            <a:chExt cx="61817" cy="3333"/>
          </a:xfrm>
        </p:grpSpPr>
        <p:sp>
          <p:nvSpPr>
            <p:cNvPr id="14" name="Text Box 34"/>
            <p:cNvSpPr txBox="1">
              <a:spLocks noChangeArrowheads="1"/>
            </p:cNvSpPr>
            <p:nvPr/>
          </p:nvSpPr>
          <p:spPr bwMode="auto">
            <a:xfrm>
              <a:off x="45053" y="0"/>
              <a:ext cx="19907" cy="3333"/>
            </a:xfrm>
            <a:prstGeom prst="rect">
              <a:avLst/>
            </a:prstGeom>
            <a:solidFill>
              <a:schemeClr val="lt1">
                <a:lumMod val="100000"/>
                <a:lumOff val="0"/>
              </a:schemeClr>
            </a:solidFill>
            <a:ln>
              <a:noFill/>
            </a:ln>
            <a:extLs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1600" dirty="0">
                  <a:effectLst/>
                  <a:latin typeface="Calibri"/>
                  <a:ea typeface="Times New Roman"/>
                  <a:cs typeface="Times New Roman"/>
                </a:rPr>
                <a:t>AAAAAAAAAAAAAAAAAAAAAA</a:t>
              </a:r>
            </a:p>
          </p:txBody>
        </p:sp>
        <p:grpSp>
          <p:nvGrpSpPr>
            <p:cNvPr id="15" name="Group 14"/>
            <p:cNvGrpSpPr>
              <a:grpSpLocks/>
            </p:cNvGrpSpPr>
            <p:nvPr/>
          </p:nvGrpSpPr>
          <p:grpSpPr bwMode="auto">
            <a:xfrm>
              <a:off x="3143" y="285"/>
              <a:ext cx="42577" cy="1715"/>
              <a:chOff x="0" y="0"/>
              <a:chExt cx="42576" cy="1714"/>
            </a:xfrm>
          </p:grpSpPr>
          <p:sp>
            <p:nvSpPr>
              <p:cNvPr id="16" name="Rectangle 15"/>
              <p:cNvSpPr>
                <a:spLocks noChangeArrowheads="1"/>
              </p:cNvSpPr>
              <p:nvPr/>
            </p:nvSpPr>
            <p:spPr bwMode="auto">
              <a:xfrm>
                <a:off x="0" y="0"/>
                <a:ext cx="12477" cy="1714"/>
              </a:xfrm>
              <a:prstGeom prst="rect">
                <a:avLst/>
              </a:prstGeom>
              <a:solidFill>
                <a:srgbClr val="92D050"/>
              </a:solidFill>
              <a:ln w="25400">
                <a:solidFill>
                  <a:schemeClr val="accent2">
                    <a:lumMod val="75000"/>
                    <a:lumOff val="0"/>
                  </a:schemeClr>
                </a:solidFill>
                <a:miter lim="800000"/>
                <a:headEnd/>
                <a:tailEnd/>
              </a:ln>
            </p:spPr>
            <p:txBody>
              <a:bodyPr rot="0" vert="horz" wrap="square" lIns="91440" tIns="45720" rIns="91440" bIns="45720" anchor="ctr" anchorCtr="0" upright="1">
                <a:noAutofit/>
              </a:bodyPr>
              <a:lstStyle/>
              <a:p>
                <a:endParaRPr lang="en-US"/>
              </a:p>
            </p:txBody>
          </p:sp>
          <p:sp>
            <p:nvSpPr>
              <p:cNvPr id="17" name="Rectangle 16"/>
              <p:cNvSpPr>
                <a:spLocks noChangeArrowheads="1"/>
              </p:cNvSpPr>
              <p:nvPr/>
            </p:nvSpPr>
            <p:spPr bwMode="auto">
              <a:xfrm>
                <a:off x="12477" y="0"/>
                <a:ext cx="9144" cy="1714"/>
              </a:xfrm>
              <a:prstGeom prst="rect">
                <a:avLst/>
              </a:prstGeom>
              <a:solidFill>
                <a:schemeClr val="accent3">
                  <a:lumMod val="75000"/>
                  <a:lumOff val="0"/>
                </a:schemeClr>
              </a:solidFill>
              <a:ln w="25400">
                <a:solidFill>
                  <a:schemeClr val="accent3">
                    <a:lumMod val="75000"/>
                    <a:lumOff val="0"/>
                  </a:schemeClr>
                </a:solidFill>
                <a:miter lim="800000"/>
                <a:headEnd/>
                <a:tailEnd/>
              </a:ln>
            </p:spPr>
            <p:txBody>
              <a:bodyPr rot="0" vert="horz" wrap="square" lIns="91440" tIns="45720" rIns="91440" bIns="45720" anchor="ctr" anchorCtr="0" upright="1">
                <a:noAutofit/>
              </a:bodyPr>
              <a:lstStyle/>
              <a:p>
                <a:endParaRPr lang="en-US"/>
              </a:p>
            </p:txBody>
          </p:sp>
          <p:sp>
            <p:nvSpPr>
              <p:cNvPr id="18" name="Rectangle 17"/>
              <p:cNvSpPr>
                <a:spLocks noChangeArrowheads="1"/>
              </p:cNvSpPr>
              <p:nvPr/>
            </p:nvSpPr>
            <p:spPr bwMode="auto">
              <a:xfrm>
                <a:off x="21621" y="0"/>
                <a:ext cx="10192" cy="1714"/>
              </a:xfrm>
              <a:prstGeom prst="rect">
                <a:avLst/>
              </a:prstGeom>
              <a:solidFill>
                <a:schemeClr val="accent3">
                  <a:lumMod val="75000"/>
                  <a:lumOff val="0"/>
                </a:schemeClr>
              </a:solidFill>
              <a:ln w="25400">
                <a:solidFill>
                  <a:schemeClr val="accent3">
                    <a:lumMod val="75000"/>
                    <a:lumOff val="0"/>
                  </a:schemeClr>
                </a:solidFill>
                <a:miter lim="800000"/>
                <a:headEnd/>
                <a:tailEnd/>
              </a:ln>
            </p:spPr>
            <p:txBody>
              <a:bodyPr rot="0" vert="horz" wrap="square" lIns="91440" tIns="45720" rIns="91440" bIns="45720" anchor="ctr" anchorCtr="0" upright="1">
                <a:noAutofit/>
              </a:bodyPr>
              <a:lstStyle/>
              <a:p>
                <a:endParaRPr lang="en-US"/>
              </a:p>
            </p:txBody>
          </p:sp>
          <p:sp>
            <p:nvSpPr>
              <p:cNvPr id="19" name="Rectangle 18"/>
              <p:cNvSpPr>
                <a:spLocks noChangeArrowheads="1"/>
              </p:cNvSpPr>
              <p:nvPr/>
            </p:nvSpPr>
            <p:spPr bwMode="auto">
              <a:xfrm>
                <a:off x="31813" y="0"/>
                <a:ext cx="10763" cy="1714"/>
              </a:xfrm>
              <a:prstGeom prst="rect">
                <a:avLst/>
              </a:prstGeom>
              <a:solidFill>
                <a:srgbClr val="00B0F0"/>
              </a:solidFill>
              <a:ln w="25400">
                <a:solidFill>
                  <a:schemeClr val="accent4">
                    <a:lumMod val="75000"/>
                    <a:lumOff val="0"/>
                  </a:schemeClr>
                </a:solidFill>
                <a:miter lim="800000"/>
                <a:headEnd/>
                <a:tailEnd/>
              </a:ln>
            </p:spPr>
            <p:txBody>
              <a:bodyPr rot="0" vert="horz" wrap="square" lIns="91440" tIns="45720" rIns="91440" bIns="45720" anchor="ctr" anchorCtr="0" upright="1">
                <a:noAutofit/>
              </a:bodyPr>
              <a:lstStyle/>
              <a:p>
                <a:endParaRPr lang="en-US"/>
              </a:p>
            </p:txBody>
          </p:sp>
        </p:grpSp>
      </p:grpSp>
      <p:sp>
        <p:nvSpPr>
          <p:cNvPr id="20" name="TextBox 19"/>
          <p:cNvSpPr txBox="1"/>
          <p:nvPr/>
        </p:nvSpPr>
        <p:spPr>
          <a:xfrm>
            <a:off x="838200" y="3878690"/>
            <a:ext cx="914400" cy="381000"/>
          </a:xfrm>
          <a:prstGeom prst="rect">
            <a:avLst/>
          </a:prstGeom>
          <a:noFill/>
        </p:spPr>
        <p:txBody>
          <a:bodyPr wrap="square" rtlCol="0">
            <a:spAutoFit/>
          </a:bodyPr>
          <a:lstStyle/>
          <a:p>
            <a:r>
              <a:rPr lang="en-US" dirty="0" smtClean="0"/>
              <a:t>5’ UTR</a:t>
            </a:r>
            <a:endParaRPr lang="en-US" dirty="0"/>
          </a:p>
        </p:txBody>
      </p:sp>
      <p:sp>
        <p:nvSpPr>
          <p:cNvPr id="21" name="TextBox 20"/>
          <p:cNvSpPr txBox="1"/>
          <p:nvPr/>
        </p:nvSpPr>
        <p:spPr>
          <a:xfrm>
            <a:off x="5191099" y="3890358"/>
            <a:ext cx="894219" cy="369332"/>
          </a:xfrm>
          <a:prstGeom prst="rect">
            <a:avLst/>
          </a:prstGeom>
          <a:noFill/>
        </p:spPr>
        <p:txBody>
          <a:bodyPr wrap="none" rtlCol="0">
            <a:spAutoFit/>
          </a:bodyPr>
          <a:lstStyle/>
          <a:p>
            <a:r>
              <a:rPr lang="en-US" dirty="0" smtClean="0"/>
              <a:t>3’ UTR</a:t>
            </a:r>
            <a:endParaRPr lang="en-US" dirty="0"/>
          </a:p>
        </p:txBody>
      </p:sp>
      <p:sp>
        <p:nvSpPr>
          <p:cNvPr id="4" name="TextBox 3"/>
          <p:cNvSpPr txBox="1"/>
          <p:nvPr/>
        </p:nvSpPr>
        <p:spPr>
          <a:xfrm>
            <a:off x="457200" y="4800600"/>
            <a:ext cx="8096794" cy="1938992"/>
          </a:xfrm>
          <a:prstGeom prst="rect">
            <a:avLst/>
          </a:prstGeom>
          <a:noFill/>
        </p:spPr>
        <p:txBody>
          <a:bodyPr wrap="square" rtlCol="0">
            <a:spAutoFit/>
          </a:bodyPr>
          <a:lstStyle/>
          <a:p>
            <a:r>
              <a:rPr lang="en-US" sz="2400" b="1" dirty="0"/>
              <a:t>In mRNA, the consensus signal is A(A/U)UAAA, in which the second position (A/U) may be either A or U. </a:t>
            </a:r>
            <a:endParaRPr lang="en-US" sz="2400" b="1" dirty="0" smtClean="0"/>
          </a:p>
          <a:p>
            <a:endParaRPr lang="en-US" sz="2400" b="1" dirty="0" smtClean="0"/>
          </a:p>
          <a:p>
            <a:r>
              <a:rPr lang="en-US" sz="2400" b="1" dirty="0" smtClean="0"/>
              <a:t>In </a:t>
            </a:r>
            <a:r>
              <a:rPr lang="en-US" sz="2400" b="1" dirty="0"/>
              <a:t>DNA, this corresponds to the consensus sequence A(A/T)TAAA</a:t>
            </a:r>
            <a:r>
              <a:rPr lang="en-US" dirty="0"/>
              <a:t>.</a:t>
            </a:r>
          </a:p>
        </p:txBody>
      </p:sp>
    </p:spTree>
    <p:extLst>
      <p:ext uri="{BB962C8B-B14F-4D97-AF65-F5344CB8AC3E}">
        <p14:creationId xmlns:p14="http://schemas.microsoft.com/office/powerpoint/2010/main" val="1691183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GeneBoy</a:t>
            </a:r>
            <a:r>
              <a:rPr lang="en-US" dirty="0" smtClean="0"/>
              <a:t> -  Gene Finding ?</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www.dnai.org/geneboy/index.html</a:t>
            </a:r>
            <a:endParaRPr lang="en-US" dirty="0" smtClean="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53016854"/>
              </p:ext>
            </p:extLst>
          </p:nvPr>
        </p:nvGraphicFramePr>
        <p:xfrm>
          <a:off x="685800" y="3048000"/>
          <a:ext cx="7620000" cy="2225040"/>
        </p:xfrm>
        <a:graphic>
          <a:graphicData uri="http://schemas.openxmlformats.org/drawingml/2006/table">
            <a:tbl>
              <a:tblPr firstRow="1" bandRow="1">
                <a:tableStyleId>{5C22544A-7EE6-4342-B048-85BDC9FD1C3A}</a:tableStyleId>
              </a:tblPr>
              <a:tblGrid>
                <a:gridCol w="571500"/>
                <a:gridCol w="2095500"/>
                <a:gridCol w="1905000"/>
                <a:gridCol w="3048000"/>
              </a:tblGrid>
              <a:tr h="370840">
                <a:tc>
                  <a:txBody>
                    <a:bodyPr/>
                    <a:lstStyle/>
                    <a:p>
                      <a:endParaRPr lang="en-US" dirty="0"/>
                    </a:p>
                  </a:txBody>
                  <a:tcPr/>
                </a:tc>
                <a:tc>
                  <a:txBody>
                    <a:bodyPr/>
                    <a:lstStyle/>
                    <a:p>
                      <a:r>
                        <a:rPr lang="en-US" dirty="0" smtClean="0"/>
                        <a:t>Sequences </a:t>
                      </a:r>
                      <a:endParaRPr lang="en-US" dirty="0"/>
                    </a:p>
                  </a:txBody>
                  <a:tcPr/>
                </a:tc>
                <a:tc>
                  <a:txBody>
                    <a:bodyPr/>
                    <a:lstStyle/>
                    <a:p>
                      <a:r>
                        <a:rPr lang="en-US" dirty="0" smtClean="0"/>
                        <a:t>Operations </a:t>
                      </a:r>
                      <a:endParaRPr lang="en-US" dirty="0"/>
                    </a:p>
                  </a:txBody>
                  <a:tcPr/>
                </a:tc>
                <a:tc>
                  <a:txBody>
                    <a:bodyPr/>
                    <a:lstStyle/>
                    <a:p>
                      <a:r>
                        <a:rPr lang="en-US" dirty="0" smtClean="0"/>
                        <a:t>Panel </a:t>
                      </a:r>
                      <a:endParaRPr lang="en-US" dirty="0"/>
                    </a:p>
                  </a:txBody>
                  <a:tcPr/>
                </a:tc>
              </a:tr>
              <a:tr h="370840">
                <a:tc>
                  <a:txBody>
                    <a:bodyPr/>
                    <a:lstStyle/>
                    <a:p>
                      <a:endParaRPr lang="en-US"/>
                    </a:p>
                  </a:txBody>
                  <a:tcPr/>
                </a:tc>
                <a:tc>
                  <a:txBody>
                    <a:bodyPr/>
                    <a:lstStyle/>
                    <a:p>
                      <a:r>
                        <a:rPr lang="en-US" dirty="0" smtClean="0"/>
                        <a:t>Genic 1</a:t>
                      </a:r>
                      <a:endParaRPr lang="en-US" dirty="0"/>
                    </a:p>
                  </a:txBody>
                  <a:tcPr/>
                </a:tc>
                <a:tc>
                  <a:txBody>
                    <a:bodyPr/>
                    <a:lstStyle/>
                    <a:p>
                      <a:r>
                        <a:rPr lang="en-US" dirty="0" smtClean="0"/>
                        <a:t>Find Genes</a:t>
                      </a:r>
                      <a:r>
                        <a:rPr lang="en-US" baseline="0" dirty="0" smtClean="0"/>
                        <a:t> </a:t>
                      </a:r>
                      <a:endParaRPr lang="en-US" dirty="0"/>
                    </a:p>
                  </a:txBody>
                  <a:tcPr/>
                </a:tc>
                <a:tc>
                  <a:txBody>
                    <a:bodyPr/>
                    <a:lstStyle/>
                    <a:p>
                      <a:r>
                        <a:rPr lang="en-US" dirty="0" smtClean="0"/>
                        <a:t>ORFs</a:t>
                      </a:r>
                      <a:r>
                        <a:rPr lang="en-US" baseline="0" dirty="0" smtClean="0"/>
                        <a:t> </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r>
                        <a:rPr lang="en-US" dirty="0" smtClean="0"/>
                        <a:t>Genic</a:t>
                      </a:r>
                      <a:r>
                        <a:rPr lang="en-US" baseline="0" dirty="0" smtClean="0"/>
                        <a:t> 1</a:t>
                      </a:r>
                      <a:endParaRPr lang="en-US" dirty="0"/>
                    </a:p>
                  </a:txBody>
                  <a:tcPr/>
                </a:tc>
                <a:tc>
                  <a:txBody>
                    <a:bodyPr/>
                    <a:lstStyle/>
                    <a:p>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9698941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5300" y="914400"/>
            <a:ext cx="8229600" cy="304800"/>
          </a:xfrm>
        </p:spPr>
        <p:txBody>
          <a:bodyPr>
            <a:normAutofit fontScale="90000"/>
          </a:bodyPr>
          <a:lstStyle/>
          <a:p>
            <a:r>
              <a:rPr lang="en-US" dirty="0" smtClean="0"/>
              <a:t>Examining a sequence:     </a:t>
            </a:r>
            <a:br>
              <a:rPr lang="en-US" dirty="0" smtClean="0"/>
            </a:br>
            <a:endParaRPr lang="en-US" dirty="0"/>
          </a:p>
        </p:txBody>
      </p:sp>
      <p:sp>
        <p:nvSpPr>
          <p:cNvPr id="3" name="TextBox 2"/>
          <p:cNvSpPr txBox="1"/>
          <p:nvPr/>
        </p:nvSpPr>
        <p:spPr>
          <a:xfrm>
            <a:off x="711926" y="2590800"/>
            <a:ext cx="7772400" cy="9148658"/>
          </a:xfrm>
          <a:prstGeom prst="rect">
            <a:avLst/>
          </a:prstGeom>
          <a:noFill/>
        </p:spPr>
        <p:txBody>
          <a:bodyPr wrap="square" rtlCol="0">
            <a:spAutoFit/>
          </a:bodyPr>
          <a:lstStyle/>
          <a:p>
            <a:r>
              <a:rPr lang="en-US" sz="1400" dirty="0" smtClean="0"/>
              <a:t>ATATCTTAGA </a:t>
            </a:r>
            <a:r>
              <a:rPr lang="en-US" sz="1400" dirty="0"/>
              <a:t>GGGAGGGCTG AGGGTTTGAA GTCCAACTCC TAAGCCAGTG    1-50 CCAGAAGAGC CAAGGACAGG TACGGCTGTC ATCACTTAGA CCTCACCCTG  51-100 TGGAGCCACA CCCTAGGGTT GGCCAATCTA CTCCCAGGAG CAGGGAGGGC 101-150 AGGAGCCAGG GCTGGGCATA AAAGTCAGGG CAGAGCCATC TATTGCTTAC 151-200 ATTTGCTTCT GACACAACTG TGTTCACTAG CAACCTCAAA CAGACACCAT 201-250 GGTGCACCTG ACTCCTGAGG AGAAGTCTGC CGTTACTGCC CTGTGGGGCA 251-300 AGGTGAACGT GGATGAAGTT GGTGGTGAGG CCCTGGGCAG GTTGGTATCA 301-350 AGGTTACAAG ACAGGTTTAA GGAGACCAAT AGAAACTGGG CATGTGGAGA 351-400 CAGAGAAGAC TCTTGGGTTT CTGATAGGCA CTGACTCTCT CTGCCTATTG 401-450 GTCTATTTTC CCACCCTTAG GCTGCTGGTG GTCTACCCTT GGACCCAGAG 451-500 GTTCTTTGAG TCCTTTGGGG ATCTGTCCAC TCCTGATGCT GTTATGGGCA 501-550 ACCCTAAGGT GAAGGCTCAT GGCAAGAAAG TGCTCGGTGC CTTTAGTGAT 551-600 GGCCTGGCTC ACCTGGACAA CCTCAAGGGC ACCTTTGCCA CACTGAGTGA 601-650 GCTGCACTGT GACAAGCTGC ACGTGGATCC TGAGAACTTC AGGGTGAGTC 651-700 TATGGGACCC TTGATGTTTT CTTTCCCCTT CTTTTCTATG GTTAAGTTCA 701-750 TGTCATAGGA AGGGGAGAAG TAACAGGGTA CAGTTTAGAA TGGGAAACAG 751-800 ACGAATGATT GCATCAGTGT GGAAGTCTCA GGATCGTTTT AGTTTCTTTT 801-850 ATTTGCTGTT CATAACAATT GTTTTCTTTT GTTTATTCTT GCTTTCTTTT 851-900 TTTTTCTTCT CCGCAATTTT TACTATTATA CTTAATGCCT TAACATTGTG 901-950 TATAACAAAA GGAAATATCT CTGAGATACA TTAAGTAACT TAAAAAAAAA 951-1000 </a:t>
            </a:r>
          </a:p>
          <a:p>
            <a:r>
              <a:rPr lang="en-US" sz="1400" dirty="0"/>
              <a:t>CTTACACAGT CTGCCTAGTA CATTACTATT TGGAATATAT GTGTGCTTAT 1001-1050 TTGCATATTC ATAATCTCCC TACTTTATTT TCTTTTATTT TTAATTGATA 1051-1100 CATAATCATT ATACATATTT ATGGGTTAAA GTGTAATGTT TTAATATGTG 1101-1150</a:t>
            </a:r>
            <a:r>
              <a:rPr lang="en-US" sz="1400" i="1" dirty="0"/>
              <a:t> </a:t>
            </a:r>
            <a:r>
              <a:rPr lang="en-US" sz="1400" dirty="0"/>
              <a:t>TACACATATT GACCAAATCA GGGTAATTTT GCATTTGTAA TTTTAAAAAA 1151-1200 TGCTTTCTTC TTTTAATATA CTTTTTGTTT ATCTTATTTC TAATACTTTC 1201-1250 CCTAATCTCT TTCTTTCAGG GCAATAATGA TACAATGTAT CATGCCTCTT 1251-1300 TGCACCATTC TAAAGAATAA CAGTGATAAT TTCTGGGTTA AGGCAATAGC 1301-1350 AATATTTCTG CATATAAATA TTTCTGCATA TAAATTGTAA CTGATGTAAG 1351-1400 AGGTTTCATA TTGCTAATAG CAGCTACAAT CCAGCTACCA TTCTGCTTTT 1401-1450 ATTTTATGGT TGGGATAAGG CTGGATTATT CTGAGTCCAA GCTAGGCCCT 1451-1500 TTTGCTAATC ATGTTCATAC CTCTTATCTT CCTCCCACAG CTCCTGGGCA 1501-1550 ACGTGCTGGT CTGTGTGCTG GCCCATCACT TTGGCAAAGA ATTCATCCCA 1551-1600 CCAGTGCAGG CTGCCTATCA GAAAGTGGTG GCTGGTGTGG CTAATGCCCT 1601-1650 GGCCCACAAG TATCACTAAG CTCGCTTTCT TGCTGTCCAA TTTCTATTAA 1651-1700 AGGTTCCTTT GTTCCCTAAG TCCAACTACT AAACTGGGGG ATATTATGAA 1701-1750 GGGCCTTGAG CATCTGGATT CTGCCTAATA AAAAACATTT ATTTTCATTG 1751-1800 CAATGATGTA TTTAAATTAT TTCTGAATAT TTTACTAAAA AGGGAATGTG 1801-1850 GGAGGTCAGT GCATTTAAAA CATAAAGAAA TGATGAGCTG TTCAAACCTT 1851-1900 GGGAAAATAC ACTATATCTT AAACTCCATG AAAGAA	</a:t>
            </a:r>
            <a:r>
              <a:rPr lang="en-US" sz="1400" i="1" dirty="0"/>
              <a:t>			1901-1936</a:t>
            </a:r>
            <a:endParaRPr lang="en-US" sz="1400" dirty="0"/>
          </a:p>
          <a:p>
            <a:endParaRPr lang="en-US" sz="1050" dirty="0"/>
          </a:p>
        </p:txBody>
      </p:sp>
      <p:sp>
        <p:nvSpPr>
          <p:cNvPr id="2" name="TextBox 1"/>
          <p:cNvSpPr txBox="1"/>
          <p:nvPr/>
        </p:nvSpPr>
        <p:spPr>
          <a:xfrm>
            <a:off x="711926" y="1371600"/>
            <a:ext cx="7772400" cy="923330"/>
          </a:xfrm>
          <a:prstGeom prst="rect">
            <a:avLst/>
          </a:prstGeom>
          <a:noFill/>
        </p:spPr>
        <p:txBody>
          <a:bodyPr wrap="square" rtlCol="0">
            <a:spAutoFit/>
          </a:bodyPr>
          <a:lstStyle/>
          <a:p>
            <a:r>
              <a:rPr lang="en-US" dirty="0" smtClean="0"/>
              <a:t>Exons (Codons for amino acids:   Start:  ATG  Stop: TAG</a:t>
            </a:r>
            <a:r>
              <a:rPr lang="en-US" dirty="0"/>
              <a:t>, TGA, or TAA. </a:t>
            </a:r>
            <a:endParaRPr lang="en-US" dirty="0" smtClean="0"/>
          </a:p>
          <a:p>
            <a:r>
              <a:rPr lang="en-US" dirty="0" smtClean="0"/>
              <a:t>Introns:  GT/AG rule </a:t>
            </a:r>
          </a:p>
          <a:p>
            <a:r>
              <a:rPr lang="en-US" dirty="0" smtClean="0"/>
              <a:t>Promoters: TATA  box</a:t>
            </a:r>
          </a:p>
        </p:txBody>
      </p:sp>
    </p:spTree>
    <p:extLst>
      <p:ext uri="{BB962C8B-B14F-4D97-AF65-F5344CB8AC3E}">
        <p14:creationId xmlns:p14="http://schemas.microsoft.com/office/powerpoint/2010/main" val="956503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613954"/>
            <a:ext cx="7772400" cy="8925520"/>
          </a:xfrm>
          <a:prstGeom prst="rect">
            <a:avLst/>
          </a:prstGeom>
          <a:noFill/>
        </p:spPr>
        <p:txBody>
          <a:bodyPr wrap="square" rtlCol="0">
            <a:spAutoFit/>
          </a:bodyPr>
          <a:lstStyle/>
          <a:p>
            <a:r>
              <a:rPr lang="en-US" sz="1400" dirty="0"/>
              <a:t>ATATCTTAGA GGGAGGGCTG AGGGTTTGAA GTCCAACTCC TAAGCCAGTG    1-50 CCAGAAGAGC CAAGGACAGG TACGGCTGTC ATCACTTAGA CCTCACCCTG </a:t>
            </a:r>
            <a:r>
              <a:rPr lang="en-US" sz="1400" b="1" dirty="0"/>
              <a:t> 51-100 </a:t>
            </a:r>
            <a:r>
              <a:rPr lang="en-US" sz="1400" dirty="0"/>
              <a:t>TGGAGCCACA CCCTAGGGTT</a:t>
            </a:r>
            <a:r>
              <a:rPr lang="en-US" sz="1400" b="1" dirty="0"/>
              <a:t> GGCCAATCT</a:t>
            </a:r>
            <a:r>
              <a:rPr lang="en-US" sz="1400" dirty="0"/>
              <a:t>A</a:t>
            </a:r>
            <a:r>
              <a:rPr lang="en-US" sz="1400" b="1" dirty="0"/>
              <a:t> </a:t>
            </a:r>
            <a:r>
              <a:rPr lang="en-US" sz="1400" dirty="0"/>
              <a:t>CTCCCAGGAG CAGGGAGGGC 101-150 AGGAGCCAGG GCTGGG</a:t>
            </a:r>
            <a:r>
              <a:rPr lang="en-US" sz="1400" b="1" dirty="0"/>
              <a:t>CATA</a:t>
            </a:r>
            <a:r>
              <a:rPr lang="en-US" sz="1400" dirty="0"/>
              <a:t> </a:t>
            </a:r>
            <a:r>
              <a:rPr lang="en-US" sz="1400" b="1" dirty="0"/>
              <a:t>AAA</a:t>
            </a:r>
            <a:r>
              <a:rPr lang="en-US" sz="1400" dirty="0"/>
              <a:t>GTCAGGG</a:t>
            </a:r>
            <a:r>
              <a:rPr lang="en-US" sz="1400" b="1" dirty="0"/>
              <a:t> </a:t>
            </a:r>
            <a:r>
              <a:rPr lang="en-US" sz="1400" dirty="0"/>
              <a:t>CAGAGCCATC TATTGC</a:t>
            </a:r>
            <a:r>
              <a:rPr lang="en-US" sz="1400" b="1" dirty="0"/>
              <a:t>TT</a:t>
            </a:r>
            <a:r>
              <a:rPr lang="en-US" sz="1400" b="1" i="1" dirty="0">
                <a:solidFill>
                  <a:srgbClr val="00B050"/>
                </a:solidFill>
              </a:rPr>
              <a:t>AC</a:t>
            </a:r>
            <a:r>
              <a:rPr lang="en-US" sz="1400" i="1" dirty="0"/>
              <a:t> 151-200</a:t>
            </a:r>
            <a:r>
              <a:rPr lang="en-US" sz="1400" dirty="0"/>
              <a:t> </a:t>
            </a:r>
            <a:r>
              <a:rPr lang="en-US" sz="1400" i="1" dirty="0">
                <a:solidFill>
                  <a:srgbClr val="00B050"/>
                </a:solidFill>
              </a:rPr>
              <a:t>ATTTGCTTCT GACACAACTG TGTTCACTAG CAACCTCAAA CAGACACC</a:t>
            </a:r>
            <a:r>
              <a:rPr lang="en-US" sz="1400" u="sng" dirty="0">
                <a:solidFill>
                  <a:srgbClr val="C00000"/>
                </a:solidFill>
              </a:rPr>
              <a:t>AT</a:t>
            </a:r>
            <a:r>
              <a:rPr lang="en-US" sz="1400" dirty="0">
                <a:solidFill>
                  <a:srgbClr val="00B050"/>
                </a:solidFill>
              </a:rPr>
              <a:t> </a:t>
            </a:r>
            <a:r>
              <a:rPr lang="en-US" sz="1400" dirty="0"/>
              <a:t>201-250</a:t>
            </a:r>
            <a:r>
              <a:rPr lang="en-US" sz="1400" i="1" dirty="0"/>
              <a:t> </a:t>
            </a:r>
            <a:r>
              <a:rPr lang="en-US" sz="1400" b="1" u="sng" dirty="0">
                <a:solidFill>
                  <a:srgbClr val="C00000"/>
                </a:solidFill>
              </a:rPr>
              <a:t>GG</a:t>
            </a:r>
            <a:r>
              <a:rPr lang="en-US" sz="1400" u="sng" dirty="0">
                <a:solidFill>
                  <a:srgbClr val="C00000"/>
                </a:solidFill>
              </a:rPr>
              <a:t>TGCACCTG ACTCCTGAGG AGAAGTCTGC CGTTACTGCC CTGTGGGGCA</a:t>
            </a:r>
            <a:r>
              <a:rPr lang="en-US" sz="1400" dirty="0">
                <a:solidFill>
                  <a:srgbClr val="C00000"/>
                </a:solidFill>
              </a:rPr>
              <a:t> 251-300 </a:t>
            </a:r>
            <a:r>
              <a:rPr lang="en-US" sz="1400" u="sng" dirty="0">
                <a:solidFill>
                  <a:srgbClr val="C00000"/>
                </a:solidFill>
              </a:rPr>
              <a:t>AGGTGAACGT GGATGAAGTT GGTGGTGAGG CCCTGGGCAG</a:t>
            </a:r>
            <a:r>
              <a:rPr lang="en-US" sz="1400" dirty="0">
                <a:solidFill>
                  <a:srgbClr val="C00000"/>
                </a:solidFill>
              </a:rPr>
              <a:t> </a:t>
            </a:r>
            <a:r>
              <a:rPr lang="en-US" sz="1400" b="1" i="1" dirty="0"/>
              <a:t>GTTGGTA</a:t>
            </a:r>
            <a:r>
              <a:rPr lang="en-US" sz="1400" i="1" dirty="0"/>
              <a:t>TCA</a:t>
            </a:r>
            <a:r>
              <a:rPr lang="en-US" sz="1400" b="1" i="1" dirty="0"/>
              <a:t> 301-350 </a:t>
            </a:r>
            <a:r>
              <a:rPr lang="en-US" sz="1400" i="1" dirty="0"/>
              <a:t>AGGTTACAAG ACAGGTTTAA GGAGACCAAT AGAAACTGGG CATGTGGAGA 351-400 CAGAGAAGAC TCTTGGGTTT CTGATAGG</a:t>
            </a:r>
            <a:r>
              <a:rPr lang="en-US" sz="1400" b="1" i="1" dirty="0"/>
              <a:t>CA</a:t>
            </a:r>
            <a:r>
              <a:rPr lang="en-US" sz="1400" i="1" dirty="0"/>
              <a:t> </a:t>
            </a:r>
            <a:r>
              <a:rPr lang="en-US" sz="1400" b="1" i="1" dirty="0"/>
              <a:t>CTGAC</a:t>
            </a:r>
            <a:r>
              <a:rPr lang="en-US" sz="1400" i="1" dirty="0"/>
              <a:t>TCTCT</a:t>
            </a:r>
            <a:r>
              <a:rPr lang="en-US" sz="1400" b="1" i="1" dirty="0"/>
              <a:t> </a:t>
            </a:r>
            <a:r>
              <a:rPr lang="en-US" sz="1400" i="1" dirty="0"/>
              <a:t>CTGCCTATTG 401-450 GTCTATTTTC </a:t>
            </a:r>
            <a:r>
              <a:rPr lang="en-US" sz="1400" b="1" i="1" dirty="0"/>
              <a:t>CCACCCTTAG</a:t>
            </a:r>
            <a:r>
              <a:rPr lang="en-US" sz="1400" dirty="0"/>
              <a:t> </a:t>
            </a:r>
            <a:r>
              <a:rPr lang="en-US" sz="1400" u="sng" dirty="0">
                <a:solidFill>
                  <a:srgbClr val="C00000"/>
                </a:solidFill>
              </a:rPr>
              <a:t>GCTGCTGGTG GTCTACCCTT GGACCCAGAG</a:t>
            </a:r>
            <a:r>
              <a:rPr lang="en-US" sz="1400" dirty="0">
                <a:solidFill>
                  <a:srgbClr val="C00000"/>
                </a:solidFill>
              </a:rPr>
              <a:t> 451-500 </a:t>
            </a:r>
            <a:r>
              <a:rPr lang="en-US" sz="1400" u="sng" dirty="0">
                <a:solidFill>
                  <a:srgbClr val="C00000"/>
                </a:solidFill>
              </a:rPr>
              <a:t>GTTCTTTGAG TCCTTTGGGG ATCTGTCCAC TCCTGATGCT GTTATGGGCA</a:t>
            </a:r>
            <a:r>
              <a:rPr lang="en-US" sz="1400" dirty="0">
                <a:solidFill>
                  <a:srgbClr val="C00000"/>
                </a:solidFill>
              </a:rPr>
              <a:t> 501-550 </a:t>
            </a:r>
            <a:r>
              <a:rPr lang="en-US" sz="1400" u="sng" dirty="0">
                <a:solidFill>
                  <a:srgbClr val="C00000"/>
                </a:solidFill>
              </a:rPr>
              <a:t>ACCCTAAGGT GAAGGCTCAT GGCAAGAAAG TGCTCGGTGC CTTTAGTGAT</a:t>
            </a:r>
            <a:r>
              <a:rPr lang="en-US" sz="1400" dirty="0">
                <a:solidFill>
                  <a:srgbClr val="C00000"/>
                </a:solidFill>
              </a:rPr>
              <a:t> 551-600 </a:t>
            </a:r>
            <a:r>
              <a:rPr lang="en-US" sz="1400" u="sng" dirty="0">
                <a:solidFill>
                  <a:srgbClr val="C00000"/>
                </a:solidFill>
              </a:rPr>
              <a:t>GGCCTGGCTC ACCTGGACAA CCTCAAGGGC ACCTTTGCCA CACTGAGTGA</a:t>
            </a:r>
            <a:r>
              <a:rPr lang="en-US" sz="1400" dirty="0">
                <a:solidFill>
                  <a:srgbClr val="C00000"/>
                </a:solidFill>
              </a:rPr>
              <a:t> 601-650 </a:t>
            </a:r>
            <a:r>
              <a:rPr lang="en-US" sz="1400" u="sng" dirty="0">
                <a:solidFill>
                  <a:srgbClr val="C00000"/>
                </a:solidFill>
              </a:rPr>
              <a:t>GCTGCACTGT GACAAGCTGC ACGTGGATCC TGAGAACTTC AGG</a:t>
            </a:r>
            <a:r>
              <a:rPr lang="en-US" sz="1400" b="1" i="1" dirty="0"/>
              <a:t>GTGAGT</a:t>
            </a:r>
            <a:r>
              <a:rPr lang="en-US" sz="1400" i="1" dirty="0"/>
              <a:t>C</a:t>
            </a:r>
            <a:r>
              <a:rPr lang="en-US" sz="1400" dirty="0">
                <a:solidFill>
                  <a:srgbClr val="C00000"/>
                </a:solidFill>
              </a:rPr>
              <a:t> </a:t>
            </a:r>
            <a:r>
              <a:rPr lang="en-US" sz="1400" dirty="0"/>
              <a:t>651-700 </a:t>
            </a:r>
            <a:r>
              <a:rPr lang="en-US" sz="1400" i="1" dirty="0"/>
              <a:t>TATGGGACCC TTGATGTTTT CTTTCCCCTT CTTTTCTATG GTTAAGTTCA 701-750 TGTCATAGGA AGGGGAGAAG TAACAGGGTA CAGTTTAGAA TGGGAAACAG 751-800 ACGAATGATT GCATCAGTGT GGAAGTCTCA GGATCGTTTT AGTTTCTTTT 801-850 ATTTGCTGTT CATAACAATT GTTTTCTTTT GTTTATTCTT GCTTTCTTTT 851-900 TTTTTCTTCT CCGCAATTTT TACTATTATA CTTAATGCCT TAACATTGTG 901-950 TATAACAAAA GGAAATATCT CTGAGATACA TTAAGTAACT TAAAAAAAAA 951-1000 </a:t>
            </a:r>
            <a:endParaRPr lang="en-US" sz="1400" dirty="0"/>
          </a:p>
          <a:p>
            <a:r>
              <a:rPr lang="en-US" sz="1400" i="1" dirty="0"/>
              <a:t>CTTACACAGT CTGCCTAGTA CATTACTATT TGGAATATAT GTGTGCTTAT 1001-1050 TTGCATATTC ATAATCTCCC TACTTTATTT TCTTTTATTT TTAATTGATA 1051-1100 CATAATCATT ATACATATTT ATGGGTTAAA GTGTAATGTT TTAATATGTG 1101-1150 TACACATATT GACCAAATCA GGGTAATTTT GCATTTGTAA TTTTAAAAAA 1151-1200 TGCTTTCTTC TTTTAATATA CTTTTTGTTT ATCTTATTTC TAATACTTTC 1201-1250 CCTAATCTCT TTCTTTCAGG GCAATAATGA TACAATGTAT CATGCCTCTT 1251-1300 TGCACCATTC TAAAGAATAA CAGTGATAAT TTCTGGGTTA AGGCAATAGC 1301-1350 AATATTTCTG CATATAAATA TTTCTGCATA TAAATTGTAA CTGATGTAAG 1351-1400 AGGTTTCATA TTGCTAATAG CAGCTACAAT CCAGCTACCA TTCTGCTTTT 1401-1450 ATTTTATGGT TGGGATAAGG CTGGATTATT CTGAGTCCAA GCTAGGCCCT 1451-1500 TT</a:t>
            </a:r>
            <a:r>
              <a:rPr lang="en-US" sz="1400" b="1" i="1" dirty="0"/>
              <a:t>TGCTAAT</a:t>
            </a:r>
            <a:r>
              <a:rPr lang="en-US" sz="1400" i="1" dirty="0"/>
              <a:t>C ATGTTCATAC CTCTTATCTT </a:t>
            </a:r>
            <a:r>
              <a:rPr lang="en-US" sz="1400" b="1" i="1" dirty="0"/>
              <a:t>CCTCCCACAG</a:t>
            </a:r>
            <a:r>
              <a:rPr lang="en-US" sz="1400" i="1" dirty="0"/>
              <a:t> </a:t>
            </a:r>
            <a:r>
              <a:rPr lang="en-US" sz="1400" u="sng" dirty="0">
                <a:solidFill>
                  <a:srgbClr val="C00000"/>
                </a:solidFill>
              </a:rPr>
              <a:t>CTCCTGGGCA</a:t>
            </a:r>
            <a:r>
              <a:rPr lang="en-US" sz="1400" dirty="0">
                <a:solidFill>
                  <a:srgbClr val="C00000"/>
                </a:solidFill>
              </a:rPr>
              <a:t> 1501-1550</a:t>
            </a:r>
            <a:r>
              <a:rPr lang="en-US" sz="1400" u="sng" dirty="0">
                <a:solidFill>
                  <a:srgbClr val="C00000"/>
                </a:solidFill>
              </a:rPr>
              <a:t> ACGTGCTGGT CTGTGTGCTG GCCCATCACT TTGGCAAAGA ATTCATCCCA</a:t>
            </a:r>
            <a:r>
              <a:rPr lang="en-US" sz="1400" dirty="0">
                <a:solidFill>
                  <a:srgbClr val="C00000"/>
                </a:solidFill>
              </a:rPr>
              <a:t> 1551-1600</a:t>
            </a:r>
            <a:r>
              <a:rPr lang="en-US" sz="1400" u="sng" dirty="0">
                <a:solidFill>
                  <a:srgbClr val="C00000"/>
                </a:solidFill>
              </a:rPr>
              <a:t> CCAGTGCAGG CTGCCTATCA GAAAGTGGTG GCTGGTGTGG CTAATGCCCT</a:t>
            </a:r>
            <a:r>
              <a:rPr lang="en-US" sz="1400" dirty="0">
                <a:solidFill>
                  <a:srgbClr val="C00000"/>
                </a:solidFill>
              </a:rPr>
              <a:t> 1601-1650</a:t>
            </a:r>
            <a:r>
              <a:rPr lang="en-US" sz="1400" u="sng" dirty="0">
                <a:solidFill>
                  <a:srgbClr val="C00000"/>
                </a:solidFill>
              </a:rPr>
              <a:t> GGCCCACAAG TATCACTAA</a:t>
            </a:r>
            <a:r>
              <a:rPr lang="en-US" sz="1400" i="1" dirty="0">
                <a:solidFill>
                  <a:srgbClr val="C00000"/>
                </a:solidFill>
              </a:rPr>
              <a:t>G </a:t>
            </a:r>
            <a:r>
              <a:rPr lang="en-US" sz="1400" i="1" dirty="0"/>
              <a:t>CTCGCTTTCT TGCTGTCCAA TTTCTATTAA 1651-1700 AGGTTCCTTT GTTCCCTAAG TCCAACTACT AAACTGGGGG ATATTATGAA 1701-1750 GGGCCTTGAG CATCTGGATT CTGCCT</a:t>
            </a:r>
            <a:r>
              <a:rPr lang="en-US" sz="1400" b="1" i="1" dirty="0"/>
              <a:t>AATA</a:t>
            </a:r>
            <a:r>
              <a:rPr lang="en-US" sz="1400" i="1" dirty="0"/>
              <a:t> </a:t>
            </a:r>
            <a:r>
              <a:rPr lang="en-US" sz="1400" b="1" i="1" dirty="0"/>
              <a:t>AA</a:t>
            </a:r>
            <a:r>
              <a:rPr lang="en-US" sz="1400" i="1" dirty="0"/>
              <a:t>AAACATTT</a:t>
            </a:r>
            <a:r>
              <a:rPr lang="en-US" sz="1400" b="1" i="1" dirty="0"/>
              <a:t> </a:t>
            </a:r>
            <a:r>
              <a:rPr lang="en-US" sz="1400" i="1" dirty="0"/>
              <a:t>ATTTTCATTG 1751-1800 CAATGATGTA TTTAAATTAT TTCTGAATAT TTTACTAAAA AGGGAATGTG 1801-1850 GGAGGTCAGT GCATTTAAAA CATAAAGAAA TGATGAGCTG TTCAAACCTT 1851-1900 GGGAAAATAC ACTATATCTT AAACTCCATG AAAGAA				1901-1936</a:t>
            </a:r>
            <a:endParaRPr lang="en-US" sz="1400" dirty="0"/>
          </a:p>
          <a:p>
            <a:endParaRPr lang="en-US" sz="1400" dirty="0"/>
          </a:p>
        </p:txBody>
      </p:sp>
    </p:spTree>
    <p:extLst>
      <p:ext uri="{BB962C8B-B14F-4D97-AF65-F5344CB8AC3E}">
        <p14:creationId xmlns:p14="http://schemas.microsoft.com/office/powerpoint/2010/main" val="31165788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3200" smtClean="0">
                <a:latin typeface="Arial" pitchFamily="34" charset="0"/>
                <a:cs typeface="Arial" pitchFamily="34" charset="0"/>
              </a:rPr>
              <a:t>What are Reading Frames?</a:t>
            </a:r>
          </a:p>
        </p:txBody>
      </p:sp>
      <p:sp>
        <p:nvSpPr>
          <p:cNvPr id="15363" name="TextBox 2"/>
          <p:cNvSpPr txBox="1">
            <a:spLocks noChangeArrowheads="1"/>
          </p:cNvSpPr>
          <p:nvPr/>
        </p:nvSpPr>
        <p:spPr bwMode="auto">
          <a:xfrm>
            <a:off x="1143000" y="1524000"/>
            <a:ext cx="7010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t>“Gene” Sequence:  thecatatetherat.</a:t>
            </a:r>
          </a:p>
        </p:txBody>
      </p:sp>
      <p:sp>
        <p:nvSpPr>
          <p:cNvPr id="15364" name="TextBox 3"/>
          <p:cNvSpPr txBox="1">
            <a:spLocks noChangeArrowheads="1"/>
          </p:cNvSpPr>
          <p:nvPr/>
        </p:nvSpPr>
        <p:spPr bwMode="auto">
          <a:xfrm>
            <a:off x="381000" y="2305050"/>
            <a:ext cx="87630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b="1"/>
              <a:t>Reading Frame +1 </a:t>
            </a:r>
            <a:r>
              <a:rPr lang="en-US" sz="2000"/>
              <a:t>starts at the </a:t>
            </a:r>
            <a:r>
              <a:rPr lang="en-US" sz="2000" b="1"/>
              <a:t>first</a:t>
            </a:r>
            <a:r>
              <a:rPr lang="en-US" sz="2000"/>
              <a:t> letter:</a:t>
            </a:r>
          </a:p>
          <a:p>
            <a:pPr eaLnBrk="1" hangingPunct="1"/>
            <a:r>
              <a:rPr lang="en-US" sz="2000"/>
              <a:t>	</a:t>
            </a:r>
            <a:r>
              <a:rPr lang="en-US" sz="2000" b="1"/>
              <a:t>t</a:t>
            </a:r>
            <a:r>
              <a:rPr lang="en-US" sz="2000"/>
              <a:t>he cat ate the rat.</a:t>
            </a:r>
          </a:p>
          <a:p>
            <a:pPr eaLnBrk="1" hangingPunct="1"/>
            <a:endParaRPr lang="en-US" sz="2000"/>
          </a:p>
          <a:p>
            <a:pPr eaLnBrk="1" hangingPunct="1"/>
            <a:r>
              <a:rPr lang="en-US" sz="2000" b="1"/>
              <a:t>Reading Frame </a:t>
            </a:r>
            <a:r>
              <a:rPr lang="en-US" sz="2000" b="1">
                <a:solidFill>
                  <a:srgbClr val="FF0000"/>
                </a:solidFill>
              </a:rPr>
              <a:t>+2</a:t>
            </a:r>
            <a:r>
              <a:rPr lang="en-US" sz="2000" b="1"/>
              <a:t> </a:t>
            </a:r>
            <a:r>
              <a:rPr lang="en-US" sz="2000"/>
              <a:t>starts at the </a:t>
            </a:r>
            <a:r>
              <a:rPr lang="en-US" sz="2000" b="1">
                <a:solidFill>
                  <a:srgbClr val="FF0000"/>
                </a:solidFill>
              </a:rPr>
              <a:t>second</a:t>
            </a:r>
            <a:r>
              <a:rPr lang="en-US" sz="2000"/>
              <a:t> letter:</a:t>
            </a:r>
          </a:p>
          <a:p>
            <a:pPr eaLnBrk="1" hangingPunct="1"/>
            <a:r>
              <a:rPr lang="en-US" sz="2000"/>
              <a:t>	 t </a:t>
            </a:r>
            <a:r>
              <a:rPr lang="en-US" sz="2000" b="1">
                <a:solidFill>
                  <a:srgbClr val="FF0000"/>
                </a:solidFill>
              </a:rPr>
              <a:t>h</a:t>
            </a:r>
            <a:r>
              <a:rPr lang="en-US" sz="2000"/>
              <a:t>ec ata tet her at.</a:t>
            </a:r>
          </a:p>
          <a:p>
            <a:pPr eaLnBrk="1" hangingPunct="1"/>
            <a:endParaRPr lang="en-US" sz="2000"/>
          </a:p>
          <a:p>
            <a:pPr eaLnBrk="1" hangingPunct="1"/>
            <a:r>
              <a:rPr lang="en-US" sz="2000" b="1"/>
              <a:t>Reading Frame </a:t>
            </a:r>
            <a:r>
              <a:rPr lang="en-US" sz="2000" b="1">
                <a:solidFill>
                  <a:srgbClr val="0070C0"/>
                </a:solidFill>
              </a:rPr>
              <a:t>+3</a:t>
            </a:r>
            <a:r>
              <a:rPr lang="en-US" sz="2000" b="1"/>
              <a:t> </a:t>
            </a:r>
            <a:r>
              <a:rPr lang="en-US" sz="2000"/>
              <a:t>starts at the </a:t>
            </a:r>
            <a:r>
              <a:rPr lang="en-US" sz="2000" b="1">
                <a:solidFill>
                  <a:srgbClr val="0070C0"/>
                </a:solidFill>
              </a:rPr>
              <a:t>third</a:t>
            </a:r>
            <a:r>
              <a:rPr lang="en-US" sz="2000"/>
              <a:t> letter:</a:t>
            </a:r>
          </a:p>
          <a:p>
            <a:pPr eaLnBrk="1" hangingPunct="1"/>
            <a:r>
              <a:rPr lang="en-US" sz="2000"/>
              <a:t>	 th </a:t>
            </a:r>
            <a:r>
              <a:rPr lang="en-US" sz="2000" b="1">
                <a:solidFill>
                  <a:srgbClr val="0070C0"/>
                </a:solidFill>
              </a:rPr>
              <a:t>e</a:t>
            </a:r>
            <a:r>
              <a:rPr lang="en-US" sz="2000"/>
              <a:t>ca tat eth era t.</a:t>
            </a:r>
          </a:p>
          <a:p>
            <a:pPr eaLnBrk="1" hangingPunct="1"/>
            <a:endParaRPr lang="en-US" sz="2000"/>
          </a:p>
          <a:p>
            <a:pPr eaLnBrk="1" hangingPunct="1"/>
            <a:r>
              <a:rPr lang="en-US" sz="2000"/>
              <a:t>Reading Frames -1, -2 &amp; -3 would be like reading the sentence “backwards.”</a:t>
            </a:r>
          </a:p>
          <a:p>
            <a:pPr eaLnBrk="1" hangingPunct="1"/>
            <a:endParaRPr lang="en-US" sz="2000"/>
          </a:p>
          <a:p>
            <a:pPr eaLnBrk="1" hangingPunct="1"/>
            <a:r>
              <a:rPr lang="en-US" sz="2000"/>
              <a:t>The </a:t>
            </a:r>
            <a:r>
              <a:rPr lang="en-US" sz="2000" b="1"/>
              <a:t>period </a:t>
            </a:r>
            <a:r>
              <a:rPr lang="en-US" sz="2000"/>
              <a:t>at the end of the sentence is like a </a:t>
            </a:r>
            <a:r>
              <a:rPr lang="en-US" sz="2000" b="1"/>
              <a:t>stop codon</a:t>
            </a:r>
            <a:r>
              <a:rPr lang="en-US" sz="2000"/>
              <a:t>.</a:t>
            </a:r>
          </a:p>
          <a:p>
            <a:pPr eaLnBrk="1" hangingPunct="1"/>
            <a:endParaRPr lang="en-US" sz="2000"/>
          </a:p>
          <a:p>
            <a:pPr eaLnBrk="1" hangingPunct="1"/>
            <a:r>
              <a:rPr lang="en-US" sz="2000" b="1" u="sng"/>
              <a:t>Open Reading Frame</a:t>
            </a:r>
            <a:r>
              <a:rPr lang="en-US" sz="2000" b="1"/>
              <a:t>:  the cat ate the rat.</a:t>
            </a:r>
          </a:p>
        </p:txBody>
      </p:sp>
    </p:spTree>
    <p:extLst>
      <p:ext uri="{BB962C8B-B14F-4D97-AF65-F5344CB8AC3E}">
        <p14:creationId xmlns:p14="http://schemas.microsoft.com/office/powerpoint/2010/main" val="1950607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 annotation:</a:t>
            </a:r>
            <a:endParaRPr lang="en-US" dirty="0"/>
          </a:p>
        </p:txBody>
      </p:sp>
      <p:sp>
        <p:nvSpPr>
          <p:cNvPr id="4" name="Content Placeholder 3"/>
          <p:cNvSpPr>
            <a:spLocks noGrp="1"/>
          </p:cNvSpPr>
          <p:nvPr>
            <p:ph idx="1"/>
          </p:nvPr>
        </p:nvSpPr>
        <p:spPr/>
        <p:txBody>
          <a:bodyPr>
            <a:normAutofit/>
          </a:bodyPr>
          <a:lstStyle/>
          <a:p>
            <a:r>
              <a:rPr lang="en-US" sz="2800" dirty="0" smtClean="0"/>
              <a:t>To identify the genes (functional units) in raw sequenced data</a:t>
            </a:r>
          </a:p>
          <a:p>
            <a:endParaRPr lang="en-US" sz="2800" dirty="0" smtClean="0"/>
          </a:p>
          <a:p>
            <a:r>
              <a:rPr lang="en-US" sz="2800" dirty="0" smtClean="0"/>
              <a:t>Predicting genes</a:t>
            </a:r>
          </a:p>
          <a:p>
            <a:endParaRPr lang="en-US" sz="2800" dirty="0" smtClean="0"/>
          </a:p>
          <a:p>
            <a:r>
              <a:rPr lang="en-US" sz="2800" dirty="0" smtClean="0"/>
              <a:t>Two components:</a:t>
            </a:r>
          </a:p>
          <a:p>
            <a:pPr lvl="1"/>
            <a:r>
              <a:rPr lang="en-US" sz="2800" dirty="0" smtClean="0"/>
              <a:t>1.  Computer based programs </a:t>
            </a:r>
          </a:p>
          <a:p>
            <a:pPr lvl="1"/>
            <a:r>
              <a:rPr lang="en-US" sz="2800" dirty="0" smtClean="0"/>
              <a:t>2.  Manual (required for in-depth analysis and accuracy) </a:t>
            </a:r>
          </a:p>
          <a:p>
            <a:pPr lvl="1"/>
            <a:endParaRPr lang="en-US" sz="2800" dirty="0"/>
          </a:p>
          <a:p>
            <a:pPr lvl="1"/>
            <a:endParaRPr lang="en-US" sz="2800" dirty="0"/>
          </a:p>
        </p:txBody>
      </p:sp>
    </p:spTree>
    <p:extLst>
      <p:ext uri="{BB962C8B-B14F-4D97-AF65-F5344CB8AC3E}">
        <p14:creationId xmlns:p14="http://schemas.microsoft.com/office/powerpoint/2010/main" val="721619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274638"/>
            <a:ext cx="9144000" cy="1143000"/>
          </a:xfrm>
        </p:spPr>
        <p:txBody>
          <a:bodyPr/>
          <a:lstStyle/>
          <a:p>
            <a:r>
              <a:rPr lang="en-US" sz="3200" smtClean="0">
                <a:latin typeface="Arial" pitchFamily="34" charset="0"/>
                <a:cs typeface="Arial" pitchFamily="34" charset="0"/>
              </a:rPr>
              <a:t>How Do We Know Where to </a:t>
            </a:r>
            <a:br>
              <a:rPr lang="en-US" sz="3200" smtClean="0">
                <a:latin typeface="Arial" pitchFamily="34" charset="0"/>
                <a:cs typeface="Arial" pitchFamily="34" charset="0"/>
              </a:rPr>
            </a:br>
            <a:r>
              <a:rPr lang="en-US" sz="3200" smtClean="0">
                <a:latin typeface="Arial" pitchFamily="34" charset="0"/>
                <a:cs typeface="Arial" pitchFamily="34" charset="0"/>
              </a:rPr>
              <a:t>Start Translation?</a:t>
            </a:r>
          </a:p>
        </p:txBody>
      </p:sp>
      <p:sp>
        <p:nvSpPr>
          <p:cNvPr id="16387" name="TextBox 2"/>
          <p:cNvSpPr txBox="1">
            <a:spLocks noChangeArrowheads="1"/>
          </p:cNvSpPr>
          <p:nvPr/>
        </p:nvSpPr>
        <p:spPr bwMode="auto">
          <a:xfrm>
            <a:off x="1524000" y="2971800"/>
            <a:ext cx="6400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latin typeface="Courier New" pitchFamily="49" charset="0"/>
                <a:cs typeface="Courier New" pitchFamily="49" charset="0"/>
              </a:rPr>
              <a:t>5’- CCGATGTCATAAGAC - 3’</a:t>
            </a:r>
          </a:p>
        </p:txBody>
      </p:sp>
      <p:sp>
        <p:nvSpPr>
          <p:cNvPr id="16388" name="TextBox 4"/>
          <p:cNvSpPr txBox="1">
            <a:spLocks noChangeArrowheads="1"/>
          </p:cNvSpPr>
          <p:nvPr/>
        </p:nvSpPr>
        <p:spPr bwMode="auto">
          <a:xfrm>
            <a:off x="1524000" y="3346450"/>
            <a:ext cx="67056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solidFill>
                  <a:srgbClr val="FF0000"/>
                </a:solidFill>
                <a:latin typeface="Courier New" pitchFamily="49" charset="0"/>
                <a:cs typeface="Courier New" pitchFamily="49" charset="0"/>
              </a:rPr>
              <a:t>3’- GGCTACAGTATTCTG - 5’</a:t>
            </a:r>
          </a:p>
        </p:txBody>
      </p:sp>
      <p:sp>
        <p:nvSpPr>
          <p:cNvPr id="8" name="Rectangle 7"/>
          <p:cNvSpPr/>
          <p:nvPr/>
        </p:nvSpPr>
        <p:spPr>
          <a:xfrm>
            <a:off x="3505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4267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5029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5791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393" name="TextBox 11"/>
          <p:cNvSpPr txBox="1">
            <a:spLocks noChangeArrowheads="1"/>
          </p:cNvSpPr>
          <p:nvPr/>
        </p:nvSpPr>
        <p:spPr bwMode="auto">
          <a:xfrm>
            <a:off x="914400" y="2601913"/>
            <a:ext cx="1905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FF66CC"/>
                </a:solidFill>
                <a:latin typeface="Calibri" pitchFamily="34" charset="0"/>
              </a:rPr>
              <a:t>Reading Frame +1</a:t>
            </a:r>
          </a:p>
        </p:txBody>
      </p:sp>
      <p:sp>
        <p:nvSpPr>
          <p:cNvPr id="13" name="Rectangle 12"/>
          <p:cNvSpPr/>
          <p:nvPr/>
        </p:nvSpPr>
        <p:spPr>
          <a:xfrm>
            <a:off x="2743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1780075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274638"/>
            <a:ext cx="9144000" cy="1143000"/>
          </a:xfrm>
        </p:spPr>
        <p:txBody>
          <a:bodyPr/>
          <a:lstStyle/>
          <a:p>
            <a:r>
              <a:rPr lang="en-US" sz="3200" smtClean="0">
                <a:latin typeface="Arial" pitchFamily="34" charset="0"/>
                <a:cs typeface="Arial" pitchFamily="34" charset="0"/>
              </a:rPr>
              <a:t>How Do We Know Where to </a:t>
            </a:r>
            <a:br>
              <a:rPr lang="en-US" sz="3200" smtClean="0">
                <a:latin typeface="Arial" pitchFamily="34" charset="0"/>
                <a:cs typeface="Arial" pitchFamily="34" charset="0"/>
              </a:rPr>
            </a:br>
            <a:r>
              <a:rPr lang="en-US" sz="3200" smtClean="0">
                <a:latin typeface="Arial" pitchFamily="34" charset="0"/>
                <a:cs typeface="Arial" pitchFamily="34" charset="0"/>
              </a:rPr>
              <a:t>Start Translation?</a:t>
            </a:r>
          </a:p>
        </p:txBody>
      </p:sp>
      <p:sp>
        <p:nvSpPr>
          <p:cNvPr id="17411" name="TextBox 2"/>
          <p:cNvSpPr txBox="1">
            <a:spLocks noChangeArrowheads="1"/>
          </p:cNvSpPr>
          <p:nvPr/>
        </p:nvSpPr>
        <p:spPr bwMode="auto">
          <a:xfrm>
            <a:off x="1524000" y="2971800"/>
            <a:ext cx="6400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latin typeface="Courier New" pitchFamily="49" charset="0"/>
                <a:cs typeface="Courier New" pitchFamily="49" charset="0"/>
              </a:rPr>
              <a:t>5’- CCGATGTCATAAGAC - 3’</a:t>
            </a:r>
          </a:p>
        </p:txBody>
      </p:sp>
      <p:sp>
        <p:nvSpPr>
          <p:cNvPr id="17412" name="TextBox 4"/>
          <p:cNvSpPr txBox="1">
            <a:spLocks noChangeArrowheads="1"/>
          </p:cNvSpPr>
          <p:nvPr/>
        </p:nvSpPr>
        <p:spPr bwMode="auto">
          <a:xfrm>
            <a:off x="1524000" y="3346450"/>
            <a:ext cx="67056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solidFill>
                  <a:srgbClr val="FF0000"/>
                </a:solidFill>
                <a:latin typeface="Courier New" pitchFamily="49" charset="0"/>
                <a:cs typeface="Courier New" pitchFamily="49" charset="0"/>
              </a:rPr>
              <a:t>3’- GGCTACAGTATTCTG - 5’</a:t>
            </a:r>
          </a:p>
        </p:txBody>
      </p:sp>
      <p:sp>
        <p:nvSpPr>
          <p:cNvPr id="8" name="Rectangle 7"/>
          <p:cNvSpPr/>
          <p:nvPr/>
        </p:nvSpPr>
        <p:spPr>
          <a:xfrm>
            <a:off x="3505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4267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5029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5791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7" name="TextBox 11"/>
          <p:cNvSpPr txBox="1">
            <a:spLocks noChangeArrowheads="1"/>
          </p:cNvSpPr>
          <p:nvPr/>
        </p:nvSpPr>
        <p:spPr bwMode="auto">
          <a:xfrm>
            <a:off x="990600" y="25146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FF66CC"/>
                </a:solidFill>
                <a:latin typeface="Calibri" pitchFamily="34" charset="0"/>
              </a:rPr>
              <a:t>Reading Frame +1      </a:t>
            </a:r>
            <a:r>
              <a:rPr lang="en-US" sz="2400">
                <a:latin typeface="Calibri" pitchFamily="34" charset="0"/>
              </a:rPr>
              <a:t>P       M        S      STOP                                 </a:t>
            </a:r>
            <a:r>
              <a:rPr lang="en-US">
                <a:latin typeface="Calibri" pitchFamily="34" charset="0"/>
              </a:rPr>
              <a:t>             </a:t>
            </a:r>
          </a:p>
        </p:txBody>
      </p:sp>
      <p:sp>
        <p:nvSpPr>
          <p:cNvPr id="13" name="Rectangle 12"/>
          <p:cNvSpPr/>
          <p:nvPr/>
        </p:nvSpPr>
        <p:spPr>
          <a:xfrm>
            <a:off x="2743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2357227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9"/>
          <p:cNvSpPr txBox="1">
            <a:spLocks noChangeArrowheads="1"/>
          </p:cNvSpPr>
          <p:nvPr/>
        </p:nvSpPr>
        <p:spPr bwMode="auto">
          <a:xfrm>
            <a:off x="1676400" y="2051050"/>
            <a:ext cx="6400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latin typeface="Courier New" pitchFamily="49" charset="0"/>
                <a:cs typeface="Courier New" pitchFamily="49" charset="0"/>
              </a:rPr>
              <a:t>5’- CCGATGTCATAAGAC - 3’</a:t>
            </a:r>
          </a:p>
        </p:txBody>
      </p:sp>
      <p:sp>
        <p:nvSpPr>
          <p:cNvPr id="18435" name="Title 1"/>
          <p:cNvSpPr>
            <a:spLocks noGrp="1"/>
          </p:cNvSpPr>
          <p:nvPr>
            <p:ph type="title"/>
          </p:nvPr>
        </p:nvSpPr>
        <p:spPr>
          <a:xfrm>
            <a:off x="0" y="274638"/>
            <a:ext cx="9144000" cy="1143000"/>
          </a:xfrm>
        </p:spPr>
        <p:txBody>
          <a:bodyPr/>
          <a:lstStyle/>
          <a:p>
            <a:r>
              <a:rPr lang="en-US" sz="3200" smtClean="0">
                <a:latin typeface="Arial" pitchFamily="34" charset="0"/>
                <a:cs typeface="Arial" pitchFamily="34" charset="0"/>
              </a:rPr>
              <a:t>How Do We Know Where to </a:t>
            </a:r>
            <a:br>
              <a:rPr lang="en-US" sz="3200" smtClean="0">
                <a:latin typeface="Arial" pitchFamily="34" charset="0"/>
                <a:cs typeface="Arial" pitchFamily="34" charset="0"/>
              </a:rPr>
            </a:br>
            <a:r>
              <a:rPr lang="en-US" sz="3200" smtClean="0">
                <a:latin typeface="Arial" pitchFamily="34" charset="0"/>
                <a:cs typeface="Arial" pitchFamily="34" charset="0"/>
              </a:rPr>
              <a:t>Start Translation?</a:t>
            </a:r>
          </a:p>
        </p:txBody>
      </p:sp>
      <p:sp>
        <p:nvSpPr>
          <p:cNvPr id="18436" name="TextBox 2"/>
          <p:cNvSpPr txBox="1">
            <a:spLocks noChangeArrowheads="1"/>
          </p:cNvSpPr>
          <p:nvPr/>
        </p:nvSpPr>
        <p:spPr bwMode="auto">
          <a:xfrm>
            <a:off x="1524000" y="2971800"/>
            <a:ext cx="6400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latin typeface="Courier New" pitchFamily="49" charset="0"/>
                <a:cs typeface="Courier New" pitchFamily="49" charset="0"/>
              </a:rPr>
              <a:t>5’- CCGATGTCATAAGAC - 3’</a:t>
            </a:r>
          </a:p>
        </p:txBody>
      </p:sp>
      <p:sp>
        <p:nvSpPr>
          <p:cNvPr id="18437" name="TextBox 4"/>
          <p:cNvSpPr txBox="1">
            <a:spLocks noChangeArrowheads="1"/>
          </p:cNvSpPr>
          <p:nvPr/>
        </p:nvSpPr>
        <p:spPr bwMode="auto">
          <a:xfrm>
            <a:off x="1524000" y="3346450"/>
            <a:ext cx="67056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solidFill>
                  <a:srgbClr val="FF0000"/>
                </a:solidFill>
                <a:latin typeface="Courier New" pitchFamily="49" charset="0"/>
                <a:cs typeface="Courier New" pitchFamily="49" charset="0"/>
              </a:rPr>
              <a:t>3’- GGCTACAGTATTCTG - 5’</a:t>
            </a:r>
          </a:p>
        </p:txBody>
      </p:sp>
      <p:sp>
        <p:nvSpPr>
          <p:cNvPr id="8" name="Rectangle 7"/>
          <p:cNvSpPr/>
          <p:nvPr/>
        </p:nvSpPr>
        <p:spPr>
          <a:xfrm>
            <a:off x="3505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4267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5029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5791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42" name="TextBox 11"/>
          <p:cNvSpPr txBox="1">
            <a:spLocks noChangeArrowheads="1"/>
          </p:cNvSpPr>
          <p:nvPr/>
        </p:nvSpPr>
        <p:spPr bwMode="auto">
          <a:xfrm>
            <a:off x="990600" y="25146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FF66CC"/>
                </a:solidFill>
                <a:latin typeface="Calibri" pitchFamily="34" charset="0"/>
              </a:rPr>
              <a:t>Reading Frame +1     </a:t>
            </a:r>
            <a:r>
              <a:rPr lang="en-US" sz="2400">
                <a:latin typeface="Calibri" pitchFamily="34" charset="0"/>
              </a:rPr>
              <a:t>P        M        S      STOP                                 </a:t>
            </a:r>
            <a:r>
              <a:rPr lang="en-US">
                <a:latin typeface="Calibri" pitchFamily="34" charset="0"/>
              </a:rPr>
              <a:t>             </a:t>
            </a:r>
          </a:p>
        </p:txBody>
      </p:sp>
      <p:sp>
        <p:nvSpPr>
          <p:cNvPr id="13" name="Rectangle 12"/>
          <p:cNvSpPr/>
          <p:nvPr/>
        </p:nvSpPr>
        <p:spPr>
          <a:xfrm>
            <a:off x="2743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44" name="TextBox 13"/>
          <p:cNvSpPr txBox="1">
            <a:spLocks noChangeArrowheads="1"/>
          </p:cNvSpPr>
          <p:nvPr/>
        </p:nvSpPr>
        <p:spPr bwMode="auto">
          <a:xfrm>
            <a:off x="990600" y="16002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9900FF"/>
                </a:solidFill>
                <a:latin typeface="Calibri" pitchFamily="34" charset="0"/>
              </a:rPr>
              <a:t>Reading Frame +2             </a:t>
            </a:r>
            <a:r>
              <a:rPr lang="en-US" sz="2400">
                <a:latin typeface="Calibri" pitchFamily="34" charset="0"/>
              </a:rPr>
              <a:t>R         C        H         K                                 </a:t>
            </a:r>
            <a:r>
              <a:rPr lang="en-US">
                <a:latin typeface="Calibri" pitchFamily="34" charset="0"/>
              </a:rPr>
              <a:t>             </a:t>
            </a:r>
          </a:p>
        </p:txBody>
      </p:sp>
      <p:grpSp>
        <p:nvGrpSpPr>
          <p:cNvPr id="18445" name="Group 20"/>
          <p:cNvGrpSpPr>
            <a:grpSpLocks/>
          </p:cNvGrpSpPr>
          <p:nvPr/>
        </p:nvGrpSpPr>
        <p:grpSpPr bwMode="auto">
          <a:xfrm>
            <a:off x="3124200" y="2057400"/>
            <a:ext cx="3733800" cy="76200"/>
            <a:chOff x="2971800" y="2514600"/>
            <a:chExt cx="3733800" cy="76200"/>
          </a:xfrm>
        </p:grpSpPr>
        <p:sp>
          <p:nvSpPr>
            <p:cNvPr id="15" name="Rectangle 14"/>
            <p:cNvSpPr/>
            <p:nvPr/>
          </p:nvSpPr>
          <p:spPr>
            <a:xfrm>
              <a:off x="3733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4495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p:nvPr/>
          </p:nvSpPr>
          <p:spPr>
            <a:xfrm>
              <a:off x="5257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7"/>
            <p:cNvSpPr/>
            <p:nvPr/>
          </p:nvSpPr>
          <p:spPr>
            <a:xfrm>
              <a:off x="6019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ectangle 18"/>
            <p:cNvSpPr/>
            <p:nvPr/>
          </p:nvSpPr>
          <p:spPr>
            <a:xfrm>
              <a:off x="2971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Tree>
    <p:extLst>
      <p:ext uri="{BB962C8B-B14F-4D97-AF65-F5344CB8AC3E}">
        <p14:creationId xmlns:p14="http://schemas.microsoft.com/office/powerpoint/2010/main" val="6254411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9"/>
          <p:cNvSpPr txBox="1">
            <a:spLocks noChangeArrowheads="1"/>
          </p:cNvSpPr>
          <p:nvPr/>
        </p:nvSpPr>
        <p:spPr bwMode="auto">
          <a:xfrm>
            <a:off x="1676400" y="2051050"/>
            <a:ext cx="6400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latin typeface="Courier New" pitchFamily="49" charset="0"/>
                <a:cs typeface="Courier New" pitchFamily="49" charset="0"/>
              </a:rPr>
              <a:t>5’- CCGATGTCATAAGAC - 3’</a:t>
            </a:r>
          </a:p>
        </p:txBody>
      </p:sp>
      <p:sp>
        <p:nvSpPr>
          <p:cNvPr id="19459" name="Title 1"/>
          <p:cNvSpPr>
            <a:spLocks noGrp="1"/>
          </p:cNvSpPr>
          <p:nvPr>
            <p:ph type="title"/>
          </p:nvPr>
        </p:nvSpPr>
        <p:spPr>
          <a:xfrm>
            <a:off x="0" y="274638"/>
            <a:ext cx="9144000" cy="1143000"/>
          </a:xfrm>
        </p:spPr>
        <p:txBody>
          <a:bodyPr/>
          <a:lstStyle/>
          <a:p>
            <a:r>
              <a:rPr lang="en-US" sz="3200" smtClean="0">
                <a:latin typeface="Arial" pitchFamily="34" charset="0"/>
                <a:cs typeface="Arial" pitchFamily="34" charset="0"/>
              </a:rPr>
              <a:t>How Do We Know Where to </a:t>
            </a:r>
            <a:br>
              <a:rPr lang="en-US" sz="3200" smtClean="0">
                <a:latin typeface="Arial" pitchFamily="34" charset="0"/>
                <a:cs typeface="Arial" pitchFamily="34" charset="0"/>
              </a:rPr>
            </a:br>
            <a:r>
              <a:rPr lang="en-US" sz="3200" smtClean="0">
                <a:latin typeface="Arial" pitchFamily="34" charset="0"/>
                <a:cs typeface="Arial" pitchFamily="34" charset="0"/>
              </a:rPr>
              <a:t>Start Translation?</a:t>
            </a:r>
          </a:p>
        </p:txBody>
      </p:sp>
      <p:sp>
        <p:nvSpPr>
          <p:cNvPr id="19460" name="TextBox 2"/>
          <p:cNvSpPr txBox="1">
            <a:spLocks noChangeArrowheads="1"/>
          </p:cNvSpPr>
          <p:nvPr/>
        </p:nvSpPr>
        <p:spPr bwMode="auto">
          <a:xfrm>
            <a:off x="1524000" y="2971800"/>
            <a:ext cx="6400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latin typeface="Courier New" pitchFamily="49" charset="0"/>
                <a:cs typeface="Courier New" pitchFamily="49" charset="0"/>
              </a:rPr>
              <a:t>5’- CCGATGTCATAAGAC - 3’</a:t>
            </a:r>
          </a:p>
        </p:txBody>
      </p:sp>
      <p:sp>
        <p:nvSpPr>
          <p:cNvPr id="19461" name="TextBox 4"/>
          <p:cNvSpPr txBox="1">
            <a:spLocks noChangeArrowheads="1"/>
          </p:cNvSpPr>
          <p:nvPr/>
        </p:nvSpPr>
        <p:spPr bwMode="auto">
          <a:xfrm>
            <a:off x="1524000" y="3346450"/>
            <a:ext cx="67056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400">
                <a:solidFill>
                  <a:srgbClr val="FF0000"/>
                </a:solidFill>
                <a:latin typeface="Courier New" pitchFamily="49" charset="0"/>
                <a:cs typeface="Courier New" pitchFamily="49" charset="0"/>
              </a:rPr>
              <a:t>3’- GGCTACAGTATTCTG - 5’</a:t>
            </a:r>
          </a:p>
        </p:txBody>
      </p:sp>
      <p:sp>
        <p:nvSpPr>
          <p:cNvPr id="8" name="Rectangle 7"/>
          <p:cNvSpPr/>
          <p:nvPr/>
        </p:nvSpPr>
        <p:spPr>
          <a:xfrm>
            <a:off x="3505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4267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5029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5791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66" name="TextBox 11"/>
          <p:cNvSpPr txBox="1">
            <a:spLocks noChangeArrowheads="1"/>
          </p:cNvSpPr>
          <p:nvPr/>
        </p:nvSpPr>
        <p:spPr bwMode="auto">
          <a:xfrm>
            <a:off x="990600" y="25146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FF66CC"/>
                </a:solidFill>
                <a:latin typeface="Calibri" pitchFamily="34" charset="0"/>
              </a:rPr>
              <a:t>Reading Frame +1     </a:t>
            </a:r>
            <a:r>
              <a:rPr lang="en-US" sz="2400">
                <a:latin typeface="Calibri" pitchFamily="34" charset="0"/>
              </a:rPr>
              <a:t>P        M        S      STOP                                 </a:t>
            </a:r>
            <a:r>
              <a:rPr lang="en-US">
                <a:latin typeface="Calibri" pitchFamily="34" charset="0"/>
              </a:rPr>
              <a:t>             </a:t>
            </a:r>
          </a:p>
        </p:txBody>
      </p:sp>
      <p:sp>
        <p:nvSpPr>
          <p:cNvPr id="13" name="Rectangle 12"/>
          <p:cNvSpPr/>
          <p:nvPr/>
        </p:nvSpPr>
        <p:spPr>
          <a:xfrm>
            <a:off x="2743200" y="2971800"/>
            <a:ext cx="685800" cy="76200"/>
          </a:xfrm>
          <a:prstGeom prst="rect">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68" name="TextBox 13"/>
          <p:cNvSpPr txBox="1">
            <a:spLocks noChangeArrowheads="1"/>
          </p:cNvSpPr>
          <p:nvPr/>
        </p:nvSpPr>
        <p:spPr bwMode="auto">
          <a:xfrm>
            <a:off x="990600" y="16002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9900FF"/>
                </a:solidFill>
                <a:latin typeface="Calibri" pitchFamily="34" charset="0"/>
              </a:rPr>
              <a:t>Reading Frame +2             </a:t>
            </a:r>
            <a:r>
              <a:rPr lang="en-US" sz="2400">
                <a:latin typeface="Calibri" pitchFamily="34" charset="0"/>
              </a:rPr>
              <a:t>R         C        H         K                                 </a:t>
            </a:r>
            <a:r>
              <a:rPr lang="en-US">
                <a:latin typeface="Calibri" pitchFamily="34" charset="0"/>
              </a:rPr>
              <a:t>             </a:t>
            </a:r>
          </a:p>
        </p:txBody>
      </p:sp>
      <p:grpSp>
        <p:nvGrpSpPr>
          <p:cNvPr id="19469" name="Group 20"/>
          <p:cNvGrpSpPr>
            <a:grpSpLocks/>
          </p:cNvGrpSpPr>
          <p:nvPr/>
        </p:nvGrpSpPr>
        <p:grpSpPr bwMode="auto">
          <a:xfrm>
            <a:off x="3124200" y="2057400"/>
            <a:ext cx="3733800" cy="76200"/>
            <a:chOff x="2971800" y="2514600"/>
            <a:chExt cx="3733800" cy="76200"/>
          </a:xfrm>
        </p:grpSpPr>
        <p:sp>
          <p:nvSpPr>
            <p:cNvPr id="15" name="Rectangle 14"/>
            <p:cNvSpPr/>
            <p:nvPr/>
          </p:nvSpPr>
          <p:spPr>
            <a:xfrm>
              <a:off x="3733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4495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p:nvPr/>
          </p:nvSpPr>
          <p:spPr>
            <a:xfrm>
              <a:off x="5257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7"/>
            <p:cNvSpPr/>
            <p:nvPr/>
          </p:nvSpPr>
          <p:spPr>
            <a:xfrm>
              <a:off x="6019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ectangle 18"/>
            <p:cNvSpPr/>
            <p:nvPr/>
          </p:nvSpPr>
          <p:spPr>
            <a:xfrm>
              <a:off x="2971800" y="2514600"/>
              <a:ext cx="685800" cy="76200"/>
            </a:xfrm>
            <a:prstGeom prst="rect">
              <a:avLst/>
            </a:prstGeom>
            <a:solidFill>
              <a:srgbClr val="9900FF"/>
            </a:solidFill>
            <a:ln>
              <a:solidFill>
                <a:srgbClr val="99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 name="Group 20"/>
          <p:cNvGrpSpPr>
            <a:grpSpLocks/>
          </p:cNvGrpSpPr>
          <p:nvPr/>
        </p:nvGrpSpPr>
        <p:grpSpPr bwMode="auto">
          <a:xfrm>
            <a:off x="2667000" y="3886200"/>
            <a:ext cx="3733800" cy="76200"/>
            <a:chOff x="2971800" y="2514600"/>
            <a:chExt cx="3733800" cy="76200"/>
          </a:xfrm>
          <a:solidFill>
            <a:srgbClr val="00B0F0"/>
          </a:solidFill>
        </p:grpSpPr>
        <p:sp>
          <p:nvSpPr>
            <p:cNvPr id="21" name="Rectangle 20"/>
            <p:cNvSpPr/>
            <p:nvPr/>
          </p:nvSpPr>
          <p:spPr>
            <a:xfrm>
              <a:off x="3733800" y="2514600"/>
              <a:ext cx="685800" cy="76200"/>
            </a:xfrm>
            <a:prstGeom prst="rect">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Rectangle 21"/>
            <p:cNvSpPr/>
            <p:nvPr/>
          </p:nvSpPr>
          <p:spPr>
            <a:xfrm>
              <a:off x="4495800" y="2514600"/>
              <a:ext cx="685800" cy="76200"/>
            </a:xfrm>
            <a:prstGeom prst="rect">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Rectangle 22"/>
            <p:cNvSpPr/>
            <p:nvPr/>
          </p:nvSpPr>
          <p:spPr>
            <a:xfrm>
              <a:off x="5257800" y="2514600"/>
              <a:ext cx="685800" cy="76200"/>
            </a:xfrm>
            <a:prstGeom prst="rect">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Rectangle 23"/>
            <p:cNvSpPr/>
            <p:nvPr/>
          </p:nvSpPr>
          <p:spPr>
            <a:xfrm>
              <a:off x="6019800" y="2514600"/>
              <a:ext cx="685800" cy="76200"/>
            </a:xfrm>
            <a:prstGeom prst="rect">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Rectangle 24"/>
            <p:cNvSpPr/>
            <p:nvPr/>
          </p:nvSpPr>
          <p:spPr>
            <a:xfrm>
              <a:off x="2971800" y="2514600"/>
              <a:ext cx="685800" cy="76200"/>
            </a:xfrm>
            <a:prstGeom prst="rect">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9471" name="TextBox 11"/>
          <p:cNvSpPr txBox="1">
            <a:spLocks noChangeArrowheads="1"/>
          </p:cNvSpPr>
          <p:nvPr/>
        </p:nvSpPr>
        <p:spPr bwMode="auto">
          <a:xfrm>
            <a:off x="990600" y="3962400"/>
            <a:ext cx="5486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00B0F0"/>
                </a:solidFill>
                <a:latin typeface="Calibri" pitchFamily="34" charset="0"/>
              </a:rPr>
              <a:t>Reading Frame -1     </a:t>
            </a:r>
            <a:r>
              <a:rPr lang="en-US" sz="2400">
                <a:latin typeface="Calibri" pitchFamily="34" charset="0"/>
              </a:rPr>
              <a:t>R       H      STOP      L         V                            </a:t>
            </a:r>
            <a:r>
              <a:rPr lang="en-US">
                <a:latin typeface="Calibri" pitchFamily="34" charset="0"/>
              </a:rPr>
              <a:t>             </a:t>
            </a:r>
          </a:p>
        </p:txBody>
      </p:sp>
    </p:spTree>
    <p:extLst>
      <p:ext uri="{BB962C8B-B14F-4D97-AF65-F5344CB8AC3E}">
        <p14:creationId xmlns:p14="http://schemas.microsoft.com/office/powerpoint/2010/main" val="26328476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0"/>
            <a:ext cx="9144000" cy="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5076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777777"/>
                </a:solidFill>
                <a:effectLst/>
                <a:latin typeface="Arial" pitchFamily="34" charset="0"/>
                <a:cs typeface="Arial" pitchFamily="34" charset="0"/>
              </a:rPr>
              <a:t>Add to Favorites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8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12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8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15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777777"/>
                </a:solidFill>
                <a:effectLst/>
                <a:latin typeface="Arial" pitchFamily="34" charset="0"/>
                <a:cs typeface="Arial" pitchFamily="34" charset="0"/>
              </a:rPr>
              <a:t>Image may be subject to copyright. Learn more.</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777777"/>
                </a:solidFill>
                <a:effectLst/>
                <a:latin typeface="Arial" pitchFamily="34" charset="0"/>
                <a:cs typeface="Arial" pitchFamily="34" charset="0"/>
              </a:rPr>
              <a:t>  </a:t>
            </a:r>
            <a:r>
              <a:rPr kumimoji="0" lang="en-US" sz="39000" b="0" i="0" u="none" strike="noStrike" cap="none" normalizeH="0" baseline="0" smtClean="0">
                <a:ln>
                  <a:noFill/>
                </a:ln>
                <a:solidFill>
                  <a:srgbClr val="777777"/>
                </a:solidFill>
                <a:effectLst/>
                <a:latin typeface="Arial" pitchFamily="34" charset="0"/>
                <a:cs typeface="Arial" pitchFamily="34" charset="0"/>
              </a:rPr>
              <a:t> </a:t>
            </a:r>
            <a:r>
              <a:rPr kumimoji="0" lang="en-US" sz="1800" b="0" i="0" u="none" strike="noStrike" cap="none" normalizeH="0" baseline="0" smtClean="0">
                <a:ln>
                  <a:noFill/>
                </a:ln>
                <a:solidFill>
                  <a:srgbClr val="777777"/>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777777"/>
              </a:solidFill>
              <a:effectLst/>
              <a:latin typeface="Arial" pitchFamily="34" charset="0"/>
              <a:cs typeface="Arial" pitchFamily="34" charset="0"/>
            </a:endParaRPr>
          </a:p>
        </p:txBody>
      </p:sp>
      <p:pic>
        <p:nvPicPr>
          <p:cNvPr id="3074" name="Picture 2" descr="https://www.bing.com/rms/rms%20answers%20Multimedia%20detail$chevron_down/ic/9b7cc751/e8b6ae9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 y="-4000500"/>
            <a:ext cx="133350" cy="1333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https://www.bing.com/rms/rms%20answers%20Multimedia%20detail$shopping_badge/ic/217a7af6/29226d3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575" y="-4000500"/>
            <a:ext cx="190500" cy="1905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www.bing.com/rms/rms%20answers%20Multimedia%20detail$chevron_down/ic/9b7cc751/e8b6ae9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438" y="-4000500"/>
            <a:ext cx="133350" cy="13335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https://www.bing.com/rms/rms%20answers%20Multimedia%20detail$copyright_round_i/ic/30687409/3a5d955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513" y="-4000500"/>
            <a:ext cx="2381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http://www.nature.com/scitable/content/ne0000/ne0000/ne0000/ne0000/14711098/U2CP3-1_SynthesisDegredati_ksm.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865830"/>
            <a:ext cx="6567985" cy="58674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73074" y="609600"/>
            <a:ext cx="4403725" cy="1231106"/>
          </a:xfrm>
          <a:prstGeom prst="rect">
            <a:avLst/>
          </a:prstGeom>
          <a:noFill/>
        </p:spPr>
        <p:txBody>
          <a:bodyPr wrap="square" rtlCol="0">
            <a:spAutoFit/>
          </a:bodyPr>
          <a:lstStyle/>
          <a:p>
            <a:pPr lvl="0"/>
            <a:r>
              <a:rPr lang="en-US" sz="2800" b="1" dirty="0">
                <a:latin typeface="Calibri" pitchFamily="34" charset="0"/>
                <a:ea typeface="Times New Roman" pitchFamily="18" charset="0"/>
                <a:cs typeface="Times New Roman" pitchFamily="18" charset="0"/>
              </a:rPr>
              <a:t>How DNA becomes a protein</a:t>
            </a:r>
            <a:endParaRPr lang="en-US" sz="28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16920728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40" name="Picture 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7274" y="5779591"/>
            <a:ext cx="2509412" cy="1061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p:cNvSpPr>
          <p:nvPr/>
        </p:nvSpPr>
        <p:spPr>
          <a:xfrm>
            <a:off x="1000125" y="1819910"/>
            <a:ext cx="781050" cy="171450"/>
          </a:xfrm>
          <a:prstGeom prst="rect">
            <a:avLst/>
          </a:prstGeom>
          <a:solidFill>
            <a:srgbClr val="FFC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Text Box 685"/>
          <p:cNvSpPr txBox="1">
            <a:spLocks/>
          </p:cNvSpPr>
          <p:nvPr/>
        </p:nvSpPr>
        <p:spPr>
          <a:xfrm>
            <a:off x="1085850" y="1505585"/>
            <a:ext cx="1114425"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Promoter</a:t>
            </a:r>
          </a:p>
        </p:txBody>
      </p:sp>
      <p:sp>
        <p:nvSpPr>
          <p:cNvPr id="7" name="Rectangle 6"/>
          <p:cNvSpPr>
            <a:spLocks/>
          </p:cNvSpPr>
          <p:nvPr/>
        </p:nvSpPr>
        <p:spPr>
          <a:xfrm>
            <a:off x="1781175" y="1819910"/>
            <a:ext cx="1247775" cy="17145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Text Box 684"/>
          <p:cNvSpPr txBox="1">
            <a:spLocks/>
          </p:cNvSpPr>
          <p:nvPr/>
        </p:nvSpPr>
        <p:spPr>
          <a:xfrm>
            <a:off x="1000125" y="1115060"/>
            <a:ext cx="1304925" cy="2857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b="1" dirty="0">
                <a:effectLst/>
                <a:ea typeface="Times New Roman"/>
                <a:cs typeface="Times New Roman"/>
              </a:rPr>
              <a:t>DNA Gene</a:t>
            </a:r>
            <a:endParaRPr lang="en-US" sz="1100" dirty="0">
              <a:effectLst/>
              <a:ea typeface="Times New Roman"/>
              <a:cs typeface="Times New Roman"/>
            </a:endParaRPr>
          </a:p>
        </p:txBody>
      </p:sp>
      <p:sp>
        <p:nvSpPr>
          <p:cNvPr id="9" name="Text Box 682"/>
          <p:cNvSpPr txBox="1">
            <a:spLocks/>
          </p:cNvSpPr>
          <p:nvPr/>
        </p:nvSpPr>
        <p:spPr>
          <a:xfrm>
            <a:off x="609600" y="1791335"/>
            <a:ext cx="323850" cy="2476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5’</a:t>
            </a:r>
          </a:p>
        </p:txBody>
      </p:sp>
      <p:sp>
        <p:nvSpPr>
          <p:cNvPr id="10" name="Text Box 680"/>
          <p:cNvSpPr txBox="1">
            <a:spLocks/>
          </p:cNvSpPr>
          <p:nvPr/>
        </p:nvSpPr>
        <p:spPr>
          <a:xfrm>
            <a:off x="1895475" y="1486535"/>
            <a:ext cx="1085850" cy="3048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5’ UTR</a:t>
            </a:r>
          </a:p>
        </p:txBody>
      </p:sp>
      <p:sp>
        <p:nvSpPr>
          <p:cNvPr id="11" name="Rectangle 10"/>
          <p:cNvSpPr>
            <a:spLocks/>
          </p:cNvSpPr>
          <p:nvPr/>
        </p:nvSpPr>
        <p:spPr>
          <a:xfrm>
            <a:off x="3028950" y="1819910"/>
            <a:ext cx="914400" cy="171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ectangle 11"/>
          <p:cNvSpPr>
            <a:spLocks/>
          </p:cNvSpPr>
          <p:nvPr/>
        </p:nvSpPr>
        <p:spPr>
          <a:xfrm>
            <a:off x="5172075" y="1819910"/>
            <a:ext cx="1019175" cy="171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Text Box 678"/>
          <p:cNvSpPr txBox="1">
            <a:spLocks/>
          </p:cNvSpPr>
          <p:nvPr/>
        </p:nvSpPr>
        <p:spPr>
          <a:xfrm>
            <a:off x="3133725" y="1485900"/>
            <a:ext cx="68580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CDS 1</a:t>
            </a:r>
          </a:p>
        </p:txBody>
      </p:sp>
      <p:sp>
        <p:nvSpPr>
          <p:cNvPr id="14" name="Rectangle 13"/>
          <p:cNvSpPr>
            <a:spLocks/>
          </p:cNvSpPr>
          <p:nvPr/>
        </p:nvSpPr>
        <p:spPr>
          <a:xfrm>
            <a:off x="3943350" y="1819910"/>
            <a:ext cx="1228725" cy="17145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Text Box 676"/>
          <p:cNvSpPr txBox="1">
            <a:spLocks/>
          </p:cNvSpPr>
          <p:nvPr/>
        </p:nvSpPr>
        <p:spPr>
          <a:xfrm>
            <a:off x="4076700" y="1486535"/>
            <a:ext cx="74295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Intron</a:t>
            </a:r>
          </a:p>
        </p:txBody>
      </p:sp>
      <p:sp>
        <p:nvSpPr>
          <p:cNvPr id="16" name="Text Box 674"/>
          <p:cNvSpPr txBox="1">
            <a:spLocks/>
          </p:cNvSpPr>
          <p:nvPr/>
        </p:nvSpPr>
        <p:spPr>
          <a:xfrm>
            <a:off x="5248275" y="1486535"/>
            <a:ext cx="89535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CDS 2</a:t>
            </a:r>
          </a:p>
        </p:txBody>
      </p:sp>
      <p:sp>
        <p:nvSpPr>
          <p:cNvPr id="17" name="Rectangle 16"/>
          <p:cNvSpPr>
            <a:spLocks/>
          </p:cNvSpPr>
          <p:nvPr/>
        </p:nvSpPr>
        <p:spPr>
          <a:xfrm>
            <a:off x="6191250" y="1819910"/>
            <a:ext cx="1076325" cy="17145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Text Box 672"/>
          <p:cNvSpPr txBox="1">
            <a:spLocks/>
          </p:cNvSpPr>
          <p:nvPr/>
        </p:nvSpPr>
        <p:spPr>
          <a:xfrm>
            <a:off x="6267450" y="1486535"/>
            <a:ext cx="923925" cy="2476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3’ UTR</a:t>
            </a:r>
          </a:p>
        </p:txBody>
      </p:sp>
      <p:sp>
        <p:nvSpPr>
          <p:cNvPr id="19" name="Down Arrow 18"/>
          <p:cNvSpPr>
            <a:spLocks/>
          </p:cNvSpPr>
          <p:nvPr/>
        </p:nvSpPr>
        <p:spPr>
          <a:xfrm>
            <a:off x="3450771" y="2277110"/>
            <a:ext cx="561975" cy="762000"/>
          </a:xfrm>
          <a:prstGeom prst="downArrow">
            <a:avLst/>
          </a:prstGeom>
          <a:solidFill>
            <a:schemeClr val="accent6">
              <a:lumMod val="75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Text Box 17"/>
          <p:cNvSpPr txBox="1">
            <a:spLocks/>
          </p:cNvSpPr>
          <p:nvPr/>
        </p:nvSpPr>
        <p:spPr>
          <a:xfrm>
            <a:off x="4343400" y="2486660"/>
            <a:ext cx="1323975" cy="5334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b="1">
                <a:effectLst/>
                <a:ea typeface="Times New Roman"/>
                <a:cs typeface="Times New Roman"/>
              </a:rPr>
              <a:t>Transcription</a:t>
            </a:r>
            <a:endParaRPr lang="en-US" sz="1100">
              <a:effectLst/>
              <a:ea typeface="Times New Roman"/>
              <a:cs typeface="Times New Roman"/>
            </a:endParaRPr>
          </a:p>
        </p:txBody>
      </p:sp>
      <p:sp>
        <p:nvSpPr>
          <p:cNvPr id="21" name="Text Box 686"/>
          <p:cNvSpPr txBox="1">
            <a:spLocks/>
          </p:cNvSpPr>
          <p:nvPr/>
        </p:nvSpPr>
        <p:spPr>
          <a:xfrm>
            <a:off x="1005840" y="2753360"/>
            <a:ext cx="1028700" cy="3429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b="1">
                <a:effectLst/>
                <a:ea typeface="Times New Roman"/>
                <a:cs typeface="Times New Roman"/>
              </a:rPr>
              <a:t>Pre-mRNA</a:t>
            </a:r>
            <a:endParaRPr lang="en-US" sz="1100">
              <a:effectLst/>
              <a:ea typeface="Times New Roman"/>
              <a:cs typeface="Times New Roman"/>
            </a:endParaRPr>
          </a:p>
        </p:txBody>
      </p:sp>
      <p:sp>
        <p:nvSpPr>
          <p:cNvPr id="22" name="Rectangle 21"/>
          <p:cNvSpPr>
            <a:spLocks/>
          </p:cNvSpPr>
          <p:nvPr/>
        </p:nvSpPr>
        <p:spPr>
          <a:xfrm>
            <a:off x="1171575" y="3324860"/>
            <a:ext cx="1247775" cy="171450"/>
          </a:xfrm>
          <a:prstGeom prst="rect">
            <a:avLst/>
          </a:prstGeom>
          <a:solidFill>
            <a:srgbClr val="92D05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 name="Rectangle 22"/>
          <p:cNvSpPr>
            <a:spLocks/>
          </p:cNvSpPr>
          <p:nvPr/>
        </p:nvSpPr>
        <p:spPr>
          <a:xfrm>
            <a:off x="2437660" y="3324860"/>
            <a:ext cx="914400" cy="171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p:cNvSpPr>
            <a:spLocks/>
          </p:cNvSpPr>
          <p:nvPr/>
        </p:nvSpPr>
        <p:spPr>
          <a:xfrm>
            <a:off x="4554718" y="3324860"/>
            <a:ext cx="1019175" cy="171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p:cNvSpPr>
            <a:spLocks/>
          </p:cNvSpPr>
          <p:nvPr/>
        </p:nvSpPr>
        <p:spPr>
          <a:xfrm>
            <a:off x="3328987" y="3324860"/>
            <a:ext cx="1228725" cy="17145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Rectangle 25"/>
          <p:cNvSpPr>
            <a:spLocks/>
          </p:cNvSpPr>
          <p:nvPr/>
        </p:nvSpPr>
        <p:spPr>
          <a:xfrm>
            <a:off x="5581650" y="3321504"/>
            <a:ext cx="1076325" cy="171450"/>
          </a:xfrm>
          <a:prstGeom prst="rect">
            <a:avLst/>
          </a:prstGeom>
          <a:solidFill>
            <a:srgbClr val="00B0F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Down Arrow 26"/>
          <p:cNvSpPr>
            <a:spLocks/>
          </p:cNvSpPr>
          <p:nvPr/>
        </p:nvSpPr>
        <p:spPr>
          <a:xfrm>
            <a:off x="3472405" y="3743779"/>
            <a:ext cx="604295" cy="790756"/>
          </a:xfrm>
          <a:prstGeom prst="downArrow">
            <a:avLst/>
          </a:prstGeom>
          <a:solidFill>
            <a:schemeClr val="accent6">
              <a:lumMod val="75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Text Box 25"/>
          <p:cNvSpPr txBox="1">
            <a:spLocks/>
          </p:cNvSpPr>
          <p:nvPr/>
        </p:nvSpPr>
        <p:spPr>
          <a:xfrm>
            <a:off x="4413748" y="3867785"/>
            <a:ext cx="2371725" cy="6667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dirty="0">
                <a:effectLst/>
                <a:ea typeface="Times New Roman"/>
                <a:cs typeface="Times New Roman"/>
              </a:rPr>
              <a:t>RNA processing: Removal of introns addition of 5’ cap and poly-A tail</a:t>
            </a:r>
          </a:p>
        </p:txBody>
      </p:sp>
      <p:grpSp>
        <p:nvGrpSpPr>
          <p:cNvPr id="29" name="Group 28"/>
          <p:cNvGrpSpPr>
            <a:grpSpLocks/>
          </p:cNvGrpSpPr>
          <p:nvPr/>
        </p:nvGrpSpPr>
        <p:grpSpPr bwMode="auto">
          <a:xfrm>
            <a:off x="1208836" y="4648200"/>
            <a:ext cx="6181748" cy="333375"/>
            <a:chOff x="3143" y="0"/>
            <a:chExt cx="61817" cy="3333"/>
          </a:xfrm>
        </p:grpSpPr>
        <p:sp>
          <p:nvSpPr>
            <p:cNvPr id="30" name="Text Box 34"/>
            <p:cNvSpPr txBox="1">
              <a:spLocks noChangeArrowheads="1"/>
            </p:cNvSpPr>
            <p:nvPr/>
          </p:nvSpPr>
          <p:spPr bwMode="auto">
            <a:xfrm>
              <a:off x="45053" y="0"/>
              <a:ext cx="19907" cy="3333"/>
            </a:xfrm>
            <a:prstGeom prst="rect">
              <a:avLst/>
            </a:prstGeom>
            <a:solidFill>
              <a:schemeClr val="lt1">
                <a:lumMod val="100000"/>
                <a:lumOff val="0"/>
              </a:schemeClr>
            </a:solidFill>
            <a:ln>
              <a:noFill/>
            </a:ln>
            <a:extLs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800">
                  <a:effectLst/>
                  <a:latin typeface="Calibri"/>
                  <a:ea typeface="Times New Roman"/>
                  <a:cs typeface="Times New Roman"/>
                </a:rPr>
                <a:t>AAAAAAAAAAAAAAAAAAAAAA</a:t>
              </a:r>
              <a:endParaRPr lang="en-US" sz="1100">
                <a:effectLst/>
                <a:latin typeface="Calibri"/>
                <a:ea typeface="Times New Roman"/>
                <a:cs typeface="Times New Roman"/>
              </a:endParaRPr>
            </a:p>
          </p:txBody>
        </p:sp>
        <p:grpSp>
          <p:nvGrpSpPr>
            <p:cNvPr id="32" name="Group 31"/>
            <p:cNvGrpSpPr>
              <a:grpSpLocks/>
            </p:cNvGrpSpPr>
            <p:nvPr/>
          </p:nvGrpSpPr>
          <p:grpSpPr bwMode="auto">
            <a:xfrm>
              <a:off x="3143" y="285"/>
              <a:ext cx="42577" cy="1715"/>
              <a:chOff x="0" y="0"/>
              <a:chExt cx="42576" cy="1714"/>
            </a:xfrm>
          </p:grpSpPr>
          <p:sp>
            <p:nvSpPr>
              <p:cNvPr id="34" name="Rectangle 33"/>
              <p:cNvSpPr>
                <a:spLocks noChangeArrowheads="1"/>
              </p:cNvSpPr>
              <p:nvPr/>
            </p:nvSpPr>
            <p:spPr bwMode="auto">
              <a:xfrm>
                <a:off x="0" y="0"/>
                <a:ext cx="12477" cy="1714"/>
              </a:xfrm>
              <a:prstGeom prst="rect">
                <a:avLst/>
              </a:prstGeom>
              <a:solidFill>
                <a:srgbClr val="92D050"/>
              </a:solidFill>
              <a:ln w="25400">
                <a:solidFill>
                  <a:schemeClr val="accent2">
                    <a:lumMod val="75000"/>
                    <a:lumOff val="0"/>
                  </a:schemeClr>
                </a:solidFill>
                <a:miter lim="800000"/>
                <a:headEnd/>
                <a:tailEnd/>
              </a:ln>
            </p:spPr>
            <p:txBody>
              <a:bodyPr rot="0" vert="horz" wrap="square" lIns="91440" tIns="45720" rIns="91440" bIns="45720" anchor="ctr" anchorCtr="0" upright="1">
                <a:noAutofit/>
              </a:bodyPr>
              <a:lstStyle/>
              <a:p>
                <a:endParaRPr lang="en-US"/>
              </a:p>
            </p:txBody>
          </p:sp>
          <p:sp>
            <p:nvSpPr>
              <p:cNvPr id="35" name="Rectangle 34"/>
              <p:cNvSpPr>
                <a:spLocks noChangeArrowheads="1"/>
              </p:cNvSpPr>
              <p:nvPr/>
            </p:nvSpPr>
            <p:spPr bwMode="auto">
              <a:xfrm>
                <a:off x="12477" y="0"/>
                <a:ext cx="9144" cy="1714"/>
              </a:xfrm>
              <a:prstGeom prst="rect">
                <a:avLst/>
              </a:prstGeom>
              <a:solidFill>
                <a:schemeClr val="accent3">
                  <a:lumMod val="75000"/>
                  <a:lumOff val="0"/>
                </a:schemeClr>
              </a:solidFill>
              <a:ln w="25400">
                <a:solidFill>
                  <a:schemeClr val="accent3">
                    <a:lumMod val="75000"/>
                    <a:lumOff val="0"/>
                  </a:schemeClr>
                </a:solidFill>
                <a:miter lim="800000"/>
                <a:headEnd/>
                <a:tailEnd/>
              </a:ln>
            </p:spPr>
            <p:txBody>
              <a:bodyPr rot="0" vert="horz" wrap="square" lIns="91440" tIns="45720" rIns="91440" bIns="45720" anchor="ctr" anchorCtr="0" upright="1">
                <a:noAutofit/>
              </a:bodyPr>
              <a:lstStyle/>
              <a:p>
                <a:endParaRPr lang="en-US"/>
              </a:p>
            </p:txBody>
          </p:sp>
          <p:sp>
            <p:nvSpPr>
              <p:cNvPr id="36" name="Rectangle 35"/>
              <p:cNvSpPr>
                <a:spLocks noChangeArrowheads="1"/>
              </p:cNvSpPr>
              <p:nvPr/>
            </p:nvSpPr>
            <p:spPr bwMode="auto">
              <a:xfrm>
                <a:off x="21621" y="0"/>
                <a:ext cx="10192" cy="1714"/>
              </a:xfrm>
              <a:prstGeom prst="rect">
                <a:avLst/>
              </a:prstGeom>
              <a:solidFill>
                <a:schemeClr val="accent3">
                  <a:lumMod val="75000"/>
                  <a:lumOff val="0"/>
                </a:schemeClr>
              </a:solidFill>
              <a:ln w="25400">
                <a:solidFill>
                  <a:schemeClr val="accent3">
                    <a:lumMod val="75000"/>
                    <a:lumOff val="0"/>
                  </a:schemeClr>
                </a:solidFill>
                <a:miter lim="800000"/>
                <a:headEnd/>
                <a:tailEnd/>
              </a:ln>
            </p:spPr>
            <p:txBody>
              <a:bodyPr rot="0" vert="horz" wrap="square" lIns="91440" tIns="45720" rIns="91440" bIns="45720" anchor="ctr" anchorCtr="0" upright="1">
                <a:noAutofit/>
              </a:bodyPr>
              <a:lstStyle/>
              <a:p>
                <a:endParaRPr lang="en-US"/>
              </a:p>
            </p:txBody>
          </p:sp>
          <p:sp>
            <p:nvSpPr>
              <p:cNvPr id="37" name="Rectangle 36"/>
              <p:cNvSpPr>
                <a:spLocks noChangeArrowheads="1"/>
              </p:cNvSpPr>
              <p:nvPr/>
            </p:nvSpPr>
            <p:spPr bwMode="auto">
              <a:xfrm>
                <a:off x="31813" y="0"/>
                <a:ext cx="10763" cy="1714"/>
              </a:xfrm>
              <a:prstGeom prst="rect">
                <a:avLst/>
              </a:prstGeom>
              <a:solidFill>
                <a:srgbClr val="00B0F0"/>
              </a:solidFill>
              <a:ln w="25400">
                <a:solidFill>
                  <a:schemeClr val="accent4">
                    <a:lumMod val="75000"/>
                    <a:lumOff val="0"/>
                  </a:schemeClr>
                </a:solidFill>
                <a:miter lim="800000"/>
                <a:headEnd/>
                <a:tailEnd/>
              </a:ln>
            </p:spPr>
            <p:txBody>
              <a:bodyPr rot="0" vert="horz" wrap="square" lIns="91440" tIns="45720" rIns="91440" bIns="45720" anchor="ctr" anchorCtr="0" upright="1">
                <a:noAutofit/>
              </a:bodyPr>
              <a:lstStyle/>
              <a:p>
                <a:endParaRPr lang="en-US"/>
              </a:p>
            </p:txBody>
          </p:sp>
        </p:grpSp>
      </p:grpSp>
      <p:sp>
        <p:nvSpPr>
          <p:cNvPr id="38" name="Text Box 33"/>
          <p:cNvSpPr txBox="1">
            <a:spLocks/>
          </p:cNvSpPr>
          <p:nvPr/>
        </p:nvSpPr>
        <p:spPr>
          <a:xfrm>
            <a:off x="981074" y="4201160"/>
            <a:ext cx="1628775" cy="3333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b="1" dirty="0">
                <a:effectLst/>
                <a:ea typeface="Times New Roman"/>
                <a:cs typeface="Times New Roman"/>
              </a:rPr>
              <a:t>Mature mRNA</a:t>
            </a:r>
            <a:endParaRPr lang="en-US" sz="1100" dirty="0">
              <a:effectLst/>
              <a:ea typeface="Times New Roman"/>
              <a:cs typeface="Times New Roman"/>
            </a:endParaRPr>
          </a:p>
        </p:txBody>
      </p:sp>
      <p:sp>
        <p:nvSpPr>
          <p:cNvPr id="39" name="Text Box 36"/>
          <p:cNvSpPr txBox="1">
            <a:spLocks/>
          </p:cNvSpPr>
          <p:nvPr/>
        </p:nvSpPr>
        <p:spPr>
          <a:xfrm>
            <a:off x="894534" y="4981575"/>
            <a:ext cx="847725"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endParaRPr lang="en-US" sz="1100" dirty="0">
              <a:effectLst/>
              <a:ea typeface="Times New Roman"/>
              <a:cs typeface="Times New Roman"/>
            </a:endParaRPr>
          </a:p>
        </p:txBody>
      </p:sp>
      <p:sp>
        <p:nvSpPr>
          <p:cNvPr id="40" name="Text Box 37"/>
          <p:cNvSpPr txBox="1">
            <a:spLocks/>
          </p:cNvSpPr>
          <p:nvPr/>
        </p:nvSpPr>
        <p:spPr>
          <a:xfrm>
            <a:off x="5495925" y="5001260"/>
            <a:ext cx="116205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dirty="0">
                <a:effectLst/>
                <a:ea typeface="Times New Roman"/>
                <a:cs typeface="Times New Roman"/>
              </a:rPr>
              <a:t>Poly-A tail</a:t>
            </a:r>
          </a:p>
        </p:txBody>
      </p:sp>
      <p:sp>
        <p:nvSpPr>
          <p:cNvPr id="41" name="Down Arrow 40"/>
          <p:cNvSpPr>
            <a:spLocks/>
          </p:cNvSpPr>
          <p:nvPr/>
        </p:nvSpPr>
        <p:spPr>
          <a:xfrm>
            <a:off x="3464785" y="5001260"/>
            <a:ext cx="611915" cy="713740"/>
          </a:xfrm>
          <a:prstGeom prst="downArrow">
            <a:avLst/>
          </a:prstGeom>
          <a:solidFill>
            <a:schemeClr val="accent6">
              <a:lumMod val="75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Text Box 38"/>
          <p:cNvSpPr txBox="1">
            <a:spLocks/>
          </p:cNvSpPr>
          <p:nvPr/>
        </p:nvSpPr>
        <p:spPr>
          <a:xfrm>
            <a:off x="4543425" y="5358130"/>
            <a:ext cx="1409700" cy="4381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b="1" dirty="0">
                <a:effectLst/>
                <a:ea typeface="Times New Roman"/>
                <a:cs typeface="Times New Roman"/>
              </a:rPr>
              <a:t>Translation</a:t>
            </a:r>
            <a:endParaRPr lang="en-US" sz="1100" dirty="0">
              <a:effectLst/>
              <a:ea typeface="Times New Roman"/>
              <a:cs typeface="Times New Roman"/>
            </a:endParaRPr>
          </a:p>
        </p:txBody>
      </p:sp>
      <p:sp>
        <p:nvSpPr>
          <p:cNvPr id="43" name="Text Box 39"/>
          <p:cNvSpPr txBox="1">
            <a:spLocks/>
          </p:cNvSpPr>
          <p:nvPr/>
        </p:nvSpPr>
        <p:spPr>
          <a:xfrm>
            <a:off x="2419350" y="1162050"/>
            <a:ext cx="68580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Exon 1</a:t>
            </a:r>
          </a:p>
        </p:txBody>
      </p:sp>
      <p:sp>
        <p:nvSpPr>
          <p:cNvPr id="44" name="Text Box 41"/>
          <p:cNvSpPr txBox="1">
            <a:spLocks/>
          </p:cNvSpPr>
          <p:nvPr/>
        </p:nvSpPr>
        <p:spPr>
          <a:xfrm>
            <a:off x="5800725" y="1171575"/>
            <a:ext cx="68580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Exon 2</a:t>
            </a:r>
          </a:p>
        </p:txBody>
      </p:sp>
      <p:cxnSp>
        <p:nvCxnSpPr>
          <p:cNvPr id="45" name="Straight Connector 44"/>
          <p:cNvCxnSpPr>
            <a:cxnSpLocks/>
          </p:cNvCxnSpPr>
          <p:nvPr/>
        </p:nvCxnSpPr>
        <p:spPr>
          <a:xfrm>
            <a:off x="1971675" y="1428115"/>
            <a:ext cx="19716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cxnSpLocks/>
          </p:cNvCxnSpPr>
          <p:nvPr/>
        </p:nvCxnSpPr>
        <p:spPr>
          <a:xfrm>
            <a:off x="5257800" y="1428115"/>
            <a:ext cx="1971675"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Text Box 44"/>
          <p:cNvSpPr txBox="1">
            <a:spLocks/>
          </p:cNvSpPr>
          <p:nvPr/>
        </p:nvSpPr>
        <p:spPr>
          <a:xfrm>
            <a:off x="2943225" y="1962785"/>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ATG…</a:t>
            </a:r>
          </a:p>
        </p:txBody>
      </p:sp>
      <p:sp>
        <p:nvSpPr>
          <p:cNvPr id="48" name="Text Box 45"/>
          <p:cNvSpPr txBox="1">
            <a:spLocks/>
          </p:cNvSpPr>
          <p:nvPr/>
        </p:nvSpPr>
        <p:spPr>
          <a:xfrm>
            <a:off x="5762625" y="1962785"/>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…TGA</a:t>
            </a:r>
          </a:p>
        </p:txBody>
      </p:sp>
      <p:sp>
        <p:nvSpPr>
          <p:cNvPr id="49" name="Text Box 46"/>
          <p:cNvSpPr txBox="1">
            <a:spLocks/>
          </p:cNvSpPr>
          <p:nvPr/>
        </p:nvSpPr>
        <p:spPr>
          <a:xfrm>
            <a:off x="3838575" y="1953260"/>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GT</a:t>
            </a:r>
          </a:p>
        </p:txBody>
      </p:sp>
      <p:sp>
        <p:nvSpPr>
          <p:cNvPr id="50" name="Text Box 47"/>
          <p:cNvSpPr txBox="1">
            <a:spLocks/>
          </p:cNvSpPr>
          <p:nvPr/>
        </p:nvSpPr>
        <p:spPr>
          <a:xfrm>
            <a:off x="4895850" y="1972310"/>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AG</a:t>
            </a:r>
          </a:p>
        </p:txBody>
      </p:sp>
      <p:sp>
        <p:nvSpPr>
          <p:cNvPr id="51" name="Text Box 48"/>
          <p:cNvSpPr txBox="1">
            <a:spLocks/>
          </p:cNvSpPr>
          <p:nvPr/>
        </p:nvSpPr>
        <p:spPr>
          <a:xfrm>
            <a:off x="2288313" y="3534410"/>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dirty="0">
                <a:effectLst/>
                <a:ea typeface="Times New Roman"/>
                <a:cs typeface="Times New Roman"/>
              </a:rPr>
              <a:t>AUG…</a:t>
            </a:r>
          </a:p>
        </p:txBody>
      </p:sp>
      <p:sp>
        <p:nvSpPr>
          <p:cNvPr id="52" name="Text Box 49"/>
          <p:cNvSpPr txBox="1">
            <a:spLocks/>
          </p:cNvSpPr>
          <p:nvPr/>
        </p:nvSpPr>
        <p:spPr>
          <a:xfrm>
            <a:off x="5056686" y="3496310"/>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…UGA</a:t>
            </a:r>
          </a:p>
        </p:txBody>
      </p:sp>
      <p:sp>
        <p:nvSpPr>
          <p:cNvPr id="53" name="Text Box 50"/>
          <p:cNvSpPr txBox="1">
            <a:spLocks/>
          </p:cNvSpPr>
          <p:nvPr/>
        </p:nvSpPr>
        <p:spPr>
          <a:xfrm>
            <a:off x="3190875" y="3496310"/>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GU</a:t>
            </a:r>
          </a:p>
        </p:txBody>
      </p:sp>
      <p:sp>
        <p:nvSpPr>
          <p:cNvPr id="54" name="Text Box 51"/>
          <p:cNvSpPr txBox="1">
            <a:spLocks/>
          </p:cNvSpPr>
          <p:nvPr/>
        </p:nvSpPr>
        <p:spPr>
          <a:xfrm>
            <a:off x="4257675" y="3496310"/>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AG</a:t>
            </a:r>
          </a:p>
        </p:txBody>
      </p:sp>
      <p:sp>
        <p:nvSpPr>
          <p:cNvPr id="55" name="Text Box 52"/>
          <p:cNvSpPr txBox="1">
            <a:spLocks/>
          </p:cNvSpPr>
          <p:nvPr/>
        </p:nvSpPr>
        <p:spPr>
          <a:xfrm>
            <a:off x="2227779" y="4933950"/>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dirty="0">
                <a:effectLst/>
                <a:ea typeface="Times New Roman"/>
                <a:cs typeface="Times New Roman"/>
              </a:rPr>
              <a:t>AUG…</a:t>
            </a:r>
          </a:p>
        </p:txBody>
      </p:sp>
      <p:sp>
        <p:nvSpPr>
          <p:cNvPr id="56" name="Text Box 53"/>
          <p:cNvSpPr txBox="1">
            <a:spLocks/>
          </p:cNvSpPr>
          <p:nvPr/>
        </p:nvSpPr>
        <p:spPr>
          <a:xfrm>
            <a:off x="3943349" y="4856228"/>
            <a:ext cx="108585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…UGA</a:t>
            </a:r>
          </a:p>
        </p:txBody>
      </p:sp>
      <p:sp>
        <p:nvSpPr>
          <p:cNvPr id="57" name="Text Box 54"/>
          <p:cNvSpPr txBox="1">
            <a:spLocks/>
          </p:cNvSpPr>
          <p:nvPr/>
        </p:nvSpPr>
        <p:spPr>
          <a:xfrm>
            <a:off x="3390900" y="9182100"/>
            <a:ext cx="1409700" cy="4381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Times New Roman"/>
                <a:cs typeface="Times New Roman"/>
              </a:rPr>
              <a:t>Protein</a:t>
            </a:r>
          </a:p>
        </p:txBody>
      </p:sp>
      <p:sp>
        <p:nvSpPr>
          <p:cNvPr id="4" name="Rectangle 5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320" name="Rectangle 58"/>
          <p:cNvSpPr>
            <a:spLocks noChangeArrowheads="1"/>
          </p:cNvSpPr>
          <p:nvPr/>
        </p:nvSpPr>
        <p:spPr bwMode="auto">
          <a:xfrm>
            <a:off x="3103104" y="416496"/>
            <a:ext cx="2937791"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How DNA becomes a protein</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2321" name="Rectangle 86"/>
          <p:cNvSpPr>
            <a:spLocks noChangeArrowheads="1"/>
          </p:cNvSpPr>
          <p:nvPr/>
        </p:nvSpPr>
        <p:spPr bwMode="auto">
          <a:xfrm>
            <a:off x="0" y="914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84346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plantgdb.org/tutorial/annotatemodule/images/ElDorado_intr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43000"/>
            <a:ext cx="7745691" cy="16764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tse1.mm.bing.net/th?&amp;id=OIP.M5fbf656c4450147a727301441be9ec17o0&amp;w=256&amp;h=202&amp;c=0&amp;pid=1.9&amp;rs=0&amp;p=0&amp;r=0">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8352" y="4038600"/>
            <a:ext cx="2438400" cy="192405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eb.uconn.edu/mcb201/GERFig1.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2040" y="2791097"/>
            <a:ext cx="4191000" cy="3676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665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gene annotation </a:t>
            </a:r>
            <a:endParaRPr lang="en-US" dirty="0"/>
          </a:p>
        </p:txBody>
      </p:sp>
      <p:sp>
        <p:nvSpPr>
          <p:cNvPr id="3" name="Content Placeholder 2"/>
          <p:cNvSpPr>
            <a:spLocks noGrp="1"/>
          </p:cNvSpPr>
          <p:nvPr>
            <p:ph idx="1"/>
          </p:nvPr>
        </p:nvSpPr>
        <p:spPr/>
        <p:txBody>
          <a:bodyPr/>
          <a:lstStyle/>
          <a:p>
            <a:pPr marL="0" indent="0">
              <a:buNone/>
            </a:pPr>
            <a:endParaRPr lang="en-US" dirty="0"/>
          </a:p>
          <a:p>
            <a:pPr lvl="0"/>
            <a:r>
              <a:rPr lang="en-US" dirty="0"/>
              <a:t>Identify and eliminate (mask) repeats (</a:t>
            </a:r>
            <a:r>
              <a:rPr lang="en-US" dirty="0" err="1"/>
              <a:t>intergenic</a:t>
            </a:r>
            <a:r>
              <a:rPr lang="en-US" dirty="0"/>
              <a:t> DNA)</a:t>
            </a:r>
          </a:p>
          <a:p>
            <a:pPr lvl="0"/>
            <a:r>
              <a:rPr lang="en-US" dirty="0"/>
              <a:t>Examine reading frames   RF1, RF2, RF3 to determine coding sequence</a:t>
            </a:r>
          </a:p>
          <a:p>
            <a:pPr lvl="0"/>
            <a:r>
              <a:rPr lang="en-US" dirty="0"/>
              <a:t>Determine open reading frame  </a:t>
            </a:r>
          </a:p>
          <a:p>
            <a:pPr lvl="0"/>
            <a:r>
              <a:rPr lang="en-US" dirty="0"/>
              <a:t>Identify splice sites for introns  (often  start with GT and end with AG)</a:t>
            </a:r>
          </a:p>
          <a:p>
            <a:pPr lvl="0"/>
            <a:r>
              <a:rPr lang="en-US" dirty="0"/>
              <a:t>UTR &amp; promoters  (TATA box) </a:t>
            </a:r>
          </a:p>
          <a:p>
            <a:pPr lvl="0"/>
            <a:r>
              <a:rPr lang="en-US" dirty="0"/>
              <a:t>Poly-A </a:t>
            </a:r>
            <a:r>
              <a:rPr lang="en-US" dirty="0" smtClean="0"/>
              <a:t>Tail</a:t>
            </a:r>
          </a:p>
          <a:p>
            <a:pPr lvl="0"/>
            <a:endParaRPr lang="en-US" dirty="0"/>
          </a:p>
          <a:p>
            <a:pPr lvl="0"/>
            <a:r>
              <a:rPr lang="en-US" dirty="0" smtClean="0"/>
              <a:t>Verifying your predictions with homology assessment </a:t>
            </a:r>
            <a:endParaRPr lang="en-US" dirty="0"/>
          </a:p>
        </p:txBody>
      </p:sp>
    </p:spTree>
    <p:extLst>
      <p:ext uri="{BB962C8B-B14F-4D97-AF65-F5344CB8AC3E}">
        <p14:creationId xmlns:p14="http://schemas.microsoft.com/office/powerpoint/2010/main" val="300864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 RNA polymerase transcribes DNA to make messenger RNA (mRNA). 2. The mRNA sequence (dark red strand) is complementary to the DNA sequence (blue strand). 3. On ribosomes, transfer RNA (tRNA) helps convert mRNA into protein. 4. Amino acids link up to make a prote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229" y="1452154"/>
            <a:ext cx="8177558" cy="5029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pPr algn="ctr"/>
            <a:r>
              <a:rPr lang="en-US" b="1" dirty="0" smtClean="0"/>
              <a:t>The Central Dogma</a:t>
            </a:r>
            <a:endParaRPr lang="en-US" b="1" dirty="0"/>
          </a:p>
        </p:txBody>
      </p:sp>
    </p:spTree>
    <p:extLst>
      <p:ext uri="{BB962C8B-B14F-4D97-AF65-F5344CB8AC3E}">
        <p14:creationId xmlns:p14="http://schemas.microsoft.com/office/powerpoint/2010/main" val="2184657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Review –DNA to protein </a:t>
            </a:r>
            <a:endParaRPr lang="en-US" dirty="0"/>
          </a:p>
        </p:txBody>
      </p:sp>
      <p:sp>
        <p:nvSpPr>
          <p:cNvPr id="4" name="Content Placeholder 3"/>
          <p:cNvSpPr>
            <a:spLocks noGrp="1"/>
          </p:cNvSpPr>
          <p:nvPr>
            <p:ph idx="1"/>
          </p:nvPr>
        </p:nvSpPr>
        <p:spPr/>
        <p:txBody>
          <a:bodyPr>
            <a:normAutofit fontScale="92500"/>
          </a:bodyPr>
          <a:lstStyle/>
          <a:p>
            <a:pPr marL="457200" indent="-457200">
              <a:buFont typeface="+mj-lt"/>
              <a:buAutoNum type="arabicPeriod"/>
            </a:pPr>
            <a:r>
              <a:rPr lang="en-US" dirty="0">
                <a:solidFill>
                  <a:srgbClr val="C00000"/>
                </a:solidFill>
                <a:hlinkClick r:id="rId2"/>
              </a:rPr>
              <a:t>https://</a:t>
            </a:r>
            <a:r>
              <a:rPr lang="en-US" dirty="0" smtClean="0">
                <a:solidFill>
                  <a:srgbClr val="C00000"/>
                </a:solidFill>
                <a:hlinkClick r:id="rId2"/>
              </a:rPr>
              <a:t>www.youtube.com/watch?v=D3fOXt4MrOM</a:t>
            </a:r>
          </a:p>
          <a:p>
            <a:pPr marL="731520" lvl="1" indent="-457200">
              <a:buFont typeface="+mj-lt"/>
              <a:buAutoNum type="arabicPeriod"/>
            </a:pPr>
            <a:r>
              <a:rPr lang="en-US" dirty="0" smtClean="0">
                <a:solidFill>
                  <a:srgbClr val="C00000"/>
                </a:solidFill>
                <a:hlinkClick r:id="rId2"/>
              </a:rPr>
              <a:t>DNA to Protein </a:t>
            </a:r>
          </a:p>
          <a:p>
            <a:endParaRPr lang="en-US" dirty="0" smtClean="0">
              <a:solidFill>
                <a:srgbClr val="C00000"/>
              </a:solidFill>
              <a:hlinkClick r:id="rId2"/>
            </a:endParaRPr>
          </a:p>
          <a:p>
            <a:r>
              <a:rPr lang="en-US" dirty="0" smtClean="0"/>
              <a:t>Alternative videos</a:t>
            </a:r>
          </a:p>
          <a:p>
            <a:r>
              <a:rPr lang="en-US" dirty="0" smtClean="0"/>
              <a:t>DNA </a:t>
            </a:r>
            <a:r>
              <a:rPr lang="en-US" dirty="0"/>
              <a:t>Transcription Animation </a:t>
            </a:r>
          </a:p>
          <a:p>
            <a:r>
              <a:rPr lang="en-US" dirty="0">
                <a:hlinkClick r:id="rId3"/>
              </a:rPr>
              <a:t>http://www.hhmi.org/biointeractive/dna-transcription-basic-detail</a:t>
            </a:r>
            <a:endParaRPr lang="en-US" dirty="0"/>
          </a:p>
          <a:p>
            <a:endParaRPr lang="en-US" dirty="0"/>
          </a:p>
          <a:p>
            <a:r>
              <a:rPr lang="en-US" dirty="0" smtClean="0">
                <a:hlinkClick r:id="rId2"/>
              </a:rPr>
              <a:t>http</a:t>
            </a:r>
            <a:r>
              <a:rPr lang="en-US" dirty="0">
                <a:hlinkClick r:id="rId2"/>
              </a:rPr>
              <a:t>://</a:t>
            </a:r>
            <a:r>
              <a:rPr lang="en-US" dirty="0" smtClean="0">
                <a:hlinkClick r:id="rId2"/>
              </a:rPr>
              <a:t>www.dnai.org/a/index.html</a:t>
            </a:r>
            <a:endParaRPr lang="en-US" dirty="0" smtClean="0"/>
          </a:p>
          <a:p>
            <a:pPr lvl="1"/>
            <a:r>
              <a:rPr lang="en-US" dirty="0" smtClean="0"/>
              <a:t>Transcription video </a:t>
            </a:r>
          </a:p>
          <a:p>
            <a:pPr lvl="1"/>
            <a:endParaRPr lang="en-US" dirty="0"/>
          </a:p>
          <a:p>
            <a:r>
              <a:rPr lang="en-US" dirty="0">
                <a:hlinkClick r:id="rId4"/>
              </a:rPr>
              <a:t>https://</a:t>
            </a:r>
            <a:r>
              <a:rPr lang="en-US" dirty="0" smtClean="0">
                <a:hlinkClick r:id="rId4"/>
              </a:rPr>
              <a:t>www.youtube.com/watch?v=nHM4UUVHPQM</a:t>
            </a:r>
            <a:endParaRPr lang="en-US" dirty="0" smtClean="0"/>
          </a:p>
          <a:p>
            <a:pPr lvl="1"/>
            <a:r>
              <a:rPr lang="en-US" dirty="0" smtClean="0"/>
              <a:t>Animation -  less like molecules </a:t>
            </a:r>
          </a:p>
          <a:p>
            <a:endParaRPr lang="en-US" dirty="0"/>
          </a:p>
        </p:txBody>
      </p:sp>
    </p:spTree>
    <p:extLst>
      <p:ext uri="{BB962C8B-B14F-4D97-AF65-F5344CB8AC3E}">
        <p14:creationId xmlns:p14="http://schemas.microsoft.com/office/powerpoint/2010/main" val="1911407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Protein Codons </a:t>
            </a:r>
            <a:endParaRPr lang="en-US" dirty="0"/>
          </a:p>
        </p:txBody>
      </p:sp>
      <p:pic>
        <p:nvPicPr>
          <p:cNvPr id="4098" name="Picture 2" descr="http://www.biology.iupui.edu/biocourses/N100/images/13translati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478" y="1600200"/>
            <a:ext cx="7149921" cy="4976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548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Where are the genes?  </a:t>
            </a:r>
            <a:endParaRPr lang="en-US" b="1" dirty="0"/>
          </a:p>
        </p:txBody>
      </p:sp>
      <p:sp>
        <p:nvSpPr>
          <p:cNvPr id="4" name="Content Placeholder 3"/>
          <p:cNvSpPr>
            <a:spLocks noGrp="1"/>
          </p:cNvSpPr>
          <p:nvPr>
            <p:ph idx="1"/>
          </p:nvPr>
        </p:nvSpPr>
        <p:spPr/>
        <p:txBody>
          <a:bodyPr/>
          <a:lstStyle/>
          <a:p>
            <a:endParaRPr lang="en-US" sz="2800" dirty="0" smtClean="0"/>
          </a:p>
          <a:p>
            <a:r>
              <a:rPr lang="en-US" sz="2800" dirty="0" smtClean="0"/>
              <a:t>What are features which identify genes?   </a:t>
            </a:r>
          </a:p>
          <a:p>
            <a:r>
              <a:rPr lang="en-US" sz="2800" dirty="0" smtClean="0"/>
              <a:t>What is </a:t>
            </a:r>
            <a:r>
              <a:rPr lang="en-US" sz="2800" dirty="0" err="1" smtClean="0"/>
              <a:t>intergenic</a:t>
            </a:r>
            <a:r>
              <a:rPr lang="en-US" sz="2800" dirty="0" smtClean="0"/>
              <a:t> DNA?</a:t>
            </a:r>
          </a:p>
          <a:p>
            <a:endParaRPr lang="en-US" dirty="0"/>
          </a:p>
          <a:p>
            <a:r>
              <a:rPr lang="en-US" sz="2800" b="1" dirty="0" smtClean="0">
                <a:solidFill>
                  <a:srgbClr val="C00000"/>
                </a:solidFill>
              </a:rPr>
              <a:t>Gene boundaries are difficult to determine from DNA:</a:t>
            </a:r>
          </a:p>
          <a:p>
            <a:pPr lvl="1"/>
            <a:r>
              <a:rPr lang="en-US" sz="2800" b="1" dirty="0" smtClean="0">
                <a:solidFill>
                  <a:srgbClr val="C00000"/>
                </a:solidFill>
              </a:rPr>
              <a:t>Use mRNA and protein codons </a:t>
            </a:r>
          </a:p>
          <a:p>
            <a:endParaRPr lang="en-US" sz="2800" b="1" dirty="0" smtClean="0">
              <a:solidFill>
                <a:srgbClr val="C00000"/>
              </a:solidFill>
            </a:endParaRPr>
          </a:p>
          <a:p>
            <a:endParaRPr lang="en-US" sz="3600" dirty="0"/>
          </a:p>
        </p:txBody>
      </p:sp>
    </p:spTree>
    <p:extLst>
      <p:ext uri="{BB962C8B-B14F-4D97-AF65-F5344CB8AC3E}">
        <p14:creationId xmlns:p14="http://schemas.microsoft.com/office/powerpoint/2010/main" val="399694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a meaningful sequence? </a:t>
            </a:r>
            <a:endParaRPr lang="en-US" dirty="0"/>
          </a:p>
        </p:txBody>
      </p:sp>
      <p:sp>
        <p:nvSpPr>
          <p:cNvPr id="3" name="Content Placeholder 2"/>
          <p:cNvSpPr>
            <a:spLocks noGrp="1"/>
          </p:cNvSpPr>
          <p:nvPr>
            <p:ph idx="1"/>
          </p:nvPr>
        </p:nvSpPr>
        <p:spPr/>
        <p:txBody>
          <a:bodyPr/>
          <a:lstStyle/>
          <a:p>
            <a:r>
              <a:rPr lang="en-US" b="1" dirty="0"/>
              <a:t>Frequency </a:t>
            </a:r>
            <a:r>
              <a:rPr lang="en-US" b="1" dirty="0" smtClean="0"/>
              <a:t>analysis:  </a:t>
            </a:r>
            <a:r>
              <a:rPr lang="en-US" dirty="0" smtClean="0"/>
              <a:t>Compare </a:t>
            </a:r>
            <a:r>
              <a:rPr lang="en-US" dirty="0"/>
              <a:t>the ratios for each element and element </a:t>
            </a:r>
            <a:r>
              <a:rPr lang="en-US" dirty="0" smtClean="0"/>
              <a:t>combinations to deduce </a:t>
            </a:r>
            <a:r>
              <a:rPr lang="en-US" dirty="0"/>
              <a:t>whether a sequence contains information or is random gibberish</a:t>
            </a:r>
            <a:r>
              <a:rPr lang="en-US" dirty="0" smtClean="0"/>
              <a:t>.</a:t>
            </a:r>
          </a:p>
          <a:p>
            <a:endParaRPr lang="en-US" dirty="0"/>
          </a:p>
          <a:p>
            <a:pPr marL="0" indent="0">
              <a:buNone/>
            </a:pPr>
            <a:r>
              <a:rPr lang="en-US" dirty="0" smtClean="0"/>
              <a:t> </a:t>
            </a:r>
          </a:p>
          <a:p>
            <a:r>
              <a:rPr lang="en-US" dirty="0" smtClean="0">
                <a:solidFill>
                  <a:srgbClr val="C00000"/>
                </a:solidFill>
              </a:rPr>
              <a:t>Random</a:t>
            </a:r>
            <a:r>
              <a:rPr lang="en-US" dirty="0" smtClean="0"/>
              <a:t>: If </a:t>
            </a:r>
            <a:r>
              <a:rPr lang="en-US" dirty="0"/>
              <a:t>the elements occur in roughly equal ratios, the sequence may be random; </a:t>
            </a:r>
            <a:endParaRPr lang="en-US" dirty="0" smtClean="0"/>
          </a:p>
          <a:p>
            <a:r>
              <a:rPr lang="en-US" dirty="0" smtClean="0">
                <a:solidFill>
                  <a:srgbClr val="C00000"/>
                </a:solidFill>
              </a:rPr>
              <a:t>Meaningful</a:t>
            </a:r>
            <a:r>
              <a:rPr lang="en-US" dirty="0" smtClean="0"/>
              <a:t>: If </a:t>
            </a:r>
            <a:r>
              <a:rPr lang="en-US" dirty="0"/>
              <a:t>they occur in different ratios, the sequence may have meaning</a:t>
            </a:r>
            <a:r>
              <a:rPr lang="en-US" dirty="0" smtClean="0"/>
              <a:t>.</a:t>
            </a:r>
            <a:endParaRPr lang="en-US" dirty="0"/>
          </a:p>
          <a:p>
            <a:endParaRPr lang="en-US" dirty="0" smtClean="0"/>
          </a:p>
          <a:p>
            <a:r>
              <a:rPr lang="en-US" dirty="0" err="1" smtClean="0"/>
              <a:t>GeneBoy</a:t>
            </a:r>
            <a:r>
              <a:rPr lang="en-US" dirty="0"/>
              <a:t>: </a:t>
            </a:r>
            <a:r>
              <a:rPr lang="en-US" dirty="0">
                <a:hlinkClick r:id="rId2"/>
              </a:rPr>
              <a:t>http://</a:t>
            </a:r>
            <a:r>
              <a:rPr lang="en-US" dirty="0" smtClean="0">
                <a:hlinkClick r:id="rId2"/>
              </a:rPr>
              <a:t>www.dnai.org/geneboy/index.html</a:t>
            </a:r>
            <a:endParaRPr lang="en-US" dirty="0" smtClean="0"/>
          </a:p>
          <a:p>
            <a:endParaRPr lang="en-US" dirty="0"/>
          </a:p>
        </p:txBody>
      </p:sp>
    </p:spTree>
    <p:extLst>
      <p:ext uri="{BB962C8B-B14F-4D97-AF65-F5344CB8AC3E}">
        <p14:creationId xmlns:p14="http://schemas.microsoft.com/office/powerpoint/2010/main" val="12516665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847</TotalTime>
  <Words>2470</Words>
  <Application>Microsoft Office PowerPoint</Application>
  <PresentationFormat>On-screen Show (4:3)</PresentationFormat>
  <Paragraphs>333</Paragraphs>
  <Slides>36</Slides>
  <Notes>21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Clarity</vt:lpstr>
      <vt:lpstr>Gene annotation </vt:lpstr>
      <vt:lpstr>What does this mean?     </vt:lpstr>
      <vt:lpstr>Gene annotation:</vt:lpstr>
      <vt:lpstr>Steps in gene annotation </vt:lpstr>
      <vt:lpstr>The Central Dogma</vt:lpstr>
      <vt:lpstr>Review –DNA to protein </vt:lpstr>
      <vt:lpstr>Protein Codons </vt:lpstr>
      <vt:lpstr>Where are the genes?  </vt:lpstr>
      <vt:lpstr>Is it a meaningful sequence? </vt:lpstr>
      <vt:lpstr>Meaningful Sequence?  </vt:lpstr>
      <vt:lpstr>Meaningful Sequence?  </vt:lpstr>
      <vt:lpstr>Intergenic DNA: Abundance of repeats</vt:lpstr>
      <vt:lpstr>PowerPoint Presentation</vt:lpstr>
      <vt:lpstr>Structure of mRNA </vt:lpstr>
      <vt:lpstr>Start and Stop Codons </vt:lpstr>
      <vt:lpstr>Reading Frames:   RF1, RF2, RF3</vt:lpstr>
      <vt:lpstr>Reading Frame Practice </vt:lpstr>
      <vt:lpstr>Exons &amp; Introns - Eukaryotes</vt:lpstr>
      <vt:lpstr>Open Reading Frame  (ORF)</vt:lpstr>
      <vt:lpstr>Animation – Intron splicing </vt:lpstr>
      <vt:lpstr>Identifying Intron Sequences:     GT/AG Rule </vt:lpstr>
      <vt:lpstr>Promoters:  DNA sequences in the 5’ region, adjacent to the transcription site  </vt:lpstr>
      <vt:lpstr>Promoters -  TATA Box</vt:lpstr>
      <vt:lpstr>PowerPoint Presentation</vt:lpstr>
      <vt:lpstr>mRNA –polyA tails </vt:lpstr>
      <vt:lpstr>GeneBoy -  Gene Finding ?</vt:lpstr>
      <vt:lpstr>Examining a sequence:      </vt:lpstr>
      <vt:lpstr>PowerPoint Presentation</vt:lpstr>
      <vt:lpstr>What are Reading Frames?</vt:lpstr>
      <vt:lpstr>How Do We Know Where to  Start Translation?</vt:lpstr>
      <vt:lpstr>How Do We Know Where to  Start Translation?</vt:lpstr>
      <vt:lpstr>How Do We Know Where to  Start Translation?</vt:lpstr>
      <vt:lpstr>How Do We Know Where to  Start Translation?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Predicting Genes</dc:title>
  <dc:creator>Owner</dc:creator>
  <cp:lastModifiedBy>Owner</cp:lastModifiedBy>
  <cp:revision>140</cp:revision>
  <dcterms:created xsi:type="dcterms:W3CDTF">2016-05-09T23:59:35Z</dcterms:created>
  <dcterms:modified xsi:type="dcterms:W3CDTF">2016-05-18T18:18:34Z</dcterms:modified>
</cp:coreProperties>
</file>